
<file path=[Content_Types].xml><?xml version="1.0" encoding="utf-8"?>
<Types xmlns="http://schemas.openxmlformats.org/package/2006/content-types">
  <Default Extension="xml" ContentType="application/xml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0" r:id="rId1"/>
    <p:sldMasterId id="2147483653" r:id="rId2"/>
  </p:sldMasterIdLst>
  <p:notesMasterIdLst>
    <p:notesMasterId r:id="rId23"/>
  </p:notesMasterIdLst>
  <p:handoutMasterIdLst>
    <p:handoutMasterId r:id="rId24"/>
  </p:handoutMasterIdLst>
  <p:sldIdLst>
    <p:sldId id="290" r:id="rId3"/>
    <p:sldId id="291" r:id="rId4"/>
    <p:sldId id="626" r:id="rId5"/>
    <p:sldId id="627" r:id="rId6"/>
    <p:sldId id="622" r:id="rId7"/>
    <p:sldId id="621" r:id="rId8"/>
    <p:sldId id="631" r:id="rId9"/>
    <p:sldId id="628" r:id="rId10"/>
    <p:sldId id="623" r:id="rId11"/>
    <p:sldId id="630" r:id="rId12"/>
    <p:sldId id="638" r:id="rId13"/>
    <p:sldId id="624" r:id="rId14"/>
    <p:sldId id="632" r:id="rId15"/>
    <p:sldId id="633" r:id="rId16"/>
    <p:sldId id="634" r:id="rId17"/>
    <p:sldId id="625" r:id="rId18"/>
    <p:sldId id="635" r:id="rId19"/>
    <p:sldId id="636" r:id="rId20"/>
    <p:sldId id="637" r:id="rId21"/>
    <p:sldId id="639" r:id="rId22"/>
  </p:sldIdLst>
  <p:sldSz cx="13004800" cy="8128000"/>
  <p:notesSz cx="7315200" cy="9601200"/>
  <p:defaultTextStyle>
    <a:defPPr>
      <a:defRPr lang="en-US"/>
    </a:defPPr>
    <a:lvl1pPr algn="l" rtl="0" fontAlgn="base">
      <a:lnSpc>
        <a:spcPct val="90000"/>
      </a:lnSpc>
      <a:spcBef>
        <a:spcPct val="0"/>
      </a:spcBef>
      <a:spcAft>
        <a:spcPct val="0"/>
      </a:spcAft>
      <a:defRPr kern="1200">
        <a:solidFill>
          <a:srgbClr val="000000"/>
        </a:solidFill>
        <a:latin typeface="Vista Sans OT Reg" pitchFamily="-65" charset="0"/>
        <a:ea typeface="ヒラギノ角ゴ ProN W3" pitchFamily="-65" charset="-128"/>
        <a:cs typeface="ヒラギノ角ゴ ProN W3" pitchFamily="-65" charset="-128"/>
        <a:sym typeface="Vista Sans OT Reg" pitchFamily="-65" charset="0"/>
      </a:defRPr>
    </a:lvl1pPr>
    <a:lvl2pPr marL="457041" algn="l" rtl="0" fontAlgn="base">
      <a:lnSpc>
        <a:spcPct val="90000"/>
      </a:lnSpc>
      <a:spcBef>
        <a:spcPct val="0"/>
      </a:spcBef>
      <a:spcAft>
        <a:spcPct val="0"/>
      </a:spcAft>
      <a:defRPr kern="1200">
        <a:solidFill>
          <a:srgbClr val="000000"/>
        </a:solidFill>
        <a:latin typeface="Vista Sans OT Reg" pitchFamily="-65" charset="0"/>
        <a:ea typeface="ヒラギノ角ゴ ProN W3" pitchFamily="-65" charset="-128"/>
        <a:cs typeface="ヒラギノ角ゴ ProN W3" pitchFamily="-65" charset="-128"/>
        <a:sym typeface="Vista Sans OT Reg" pitchFamily="-65" charset="0"/>
      </a:defRPr>
    </a:lvl2pPr>
    <a:lvl3pPr marL="914084" algn="l" rtl="0" fontAlgn="base">
      <a:lnSpc>
        <a:spcPct val="90000"/>
      </a:lnSpc>
      <a:spcBef>
        <a:spcPct val="0"/>
      </a:spcBef>
      <a:spcAft>
        <a:spcPct val="0"/>
      </a:spcAft>
      <a:defRPr kern="1200">
        <a:solidFill>
          <a:srgbClr val="000000"/>
        </a:solidFill>
        <a:latin typeface="Vista Sans OT Reg" pitchFamily="-65" charset="0"/>
        <a:ea typeface="ヒラギノ角ゴ ProN W3" pitchFamily="-65" charset="-128"/>
        <a:cs typeface="ヒラギノ角ゴ ProN W3" pitchFamily="-65" charset="-128"/>
        <a:sym typeface="Vista Sans OT Reg" pitchFamily="-65" charset="0"/>
      </a:defRPr>
    </a:lvl3pPr>
    <a:lvl4pPr marL="1371125" algn="l" rtl="0" fontAlgn="base">
      <a:lnSpc>
        <a:spcPct val="90000"/>
      </a:lnSpc>
      <a:spcBef>
        <a:spcPct val="0"/>
      </a:spcBef>
      <a:spcAft>
        <a:spcPct val="0"/>
      </a:spcAft>
      <a:defRPr kern="1200">
        <a:solidFill>
          <a:srgbClr val="000000"/>
        </a:solidFill>
        <a:latin typeface="Vista Sans OT Reg" pitchFamily="-65" charset="0"/>
        <a:ea typeface="ヒラギノ角ゴ ProN W3" pitchFamily="-65" charset="-128"/>
        <a:cs typeface="ヒラギノ角ゴ ProN W3" pitchFamily="-65" charset="-128"/>
        <a:sym typeface="Vista Sans OT Reg" pitchFamily="-65" charset="0"/>
      </a:defRPr>
    </a:lvl4pPr>
    <a:lvl5pPr marL="1828167" algn="l" rtl="0" fontAlgn="base">
      <a:lnSpc>
        <a:spcPct val="90000"/>
      </a:lnSpc>
      <a:spcBef>
        <a:spcPct val="0"/>
      </a:spcBef>
      <a:spcAft>
        <a:spcPct val="0"/>
      </a:spcAft>
      <a:defRPr kern="1200">
        <a:solidFill>
          <a:srgbClr val="000000"/>
        </a:solidFill>
        <a:latin typeface="Vista Sans OT Reg" pitchFamily="-65" charset="0"/>
        <a:ea typeface="ヒラギノ角ゴ ProN W3" pitchFamily="-65" charset="-128"/>
        <a:cs typeface="ヒラギノ角ゴ ProN W3" pitchFamily="-65" charset="-128"/>
        <a:sym typeface="Vista Sans OT Reg" pitchFamily="-65" charset="0"/>
      </a:defRPr>
    </a:lvl5pPr>
    <a:lvl6pPr marL="2285209" algn="l" defTabSz="457041" rtl="0" eaLnBrk="1" latinLnBrk="0" hangingPunct="1">
      <a:defRPr kern="1200">
        <a:solidFill>
          <a:srgbClr val="000000"/>
        </a:solidFill>
        <a:latin typeface="Vista Sans OT Reg" pitchFamily="-65" charset="0"/>
        <a:ea typeface="ヒラギノ角ゴ ProN W3" pitchFamily="-65" charset="-128"/>
        <a:cs typeface="ヒラギノ角ゴ ProN W3" pitchFamily="-65" charset="-128"/>
        <a:sym typeface="Vista Sans OT Reg" pitchFamily="-65" charset="0"/>
      </a:defRPr>
    </a:lvl6pPr>
    <a:lvl7pPr marL="2742253" algn="l" defTabSz="457041" rtl="0" eaLnBrk="1" latinLnBrk="0" hangingPunct="1">
      <a:defRPr kern="1200">
        <a:solidFill>
          <a:srgbClr val="000000"/>
        </a:solidFill>
        <a:latin typeface="Vista Sans OT Reg" pitchFamily="-65" charset="0"/>
        <a:ea typeface="ヒラギノ角ゴ ProN W3" pitchFamily="-65" charset="-128"/>
        <a:cs typeface="ヒラギノ角ゴ ProN W3" pitchFamily="-65" charset="-128"/>
        <a:sym typeface="Vista Sans OT Reg" pitchFamily="-65" charset="0"/>
      </a:defRPr>
    </a:lvl7pPr>
    <a:lvl8pPr marL="3199294" algn="l" defTabSz="457041" rtl="0" eaLnBrk="1" latinLnBrk="0" hangingPunct="1">
      <a:defRPr kern="1200">
        <a:solidFill>
          <a:srgbClr val="000000"/>
        </a:solidFill>
        <a:latin typeface="Vista Sans OT Reg" pitchFamily="-65" charset="0"/>
        <a:ea typeface="ヒラギノ角ゴ ProN W3" pitchFamily="-65" charset="-128"/>
        <a:cs typeface="ヒラギノ角ゴ ProN W3" pitchFamily="-65" charset="-128"/>
        <a:sym typeface="Vista Sans OT Reg" pitchFamily="-65" charset="0"/>
      </a:defRPr>
    </a:lvl8pPr>
    <a:lvl9pPr marL="3656338" algn="l" defTabSz="457041" rtl="0" eaLnBrk="1" latinLnBrk="0" hangingPunct="1">
      <a:defRPr kern="1200">
        <a:solidFill>
          <a:srgbClr val="000000"/>
        </a:solidFill>
        <a:latin typeface="Vista Sans OT Reg" pitchFamily="-65" charset="0"/>
        <a:ea typeface="ヒラギノ角ゴ ProN W3" pitchFamily="-65" charset="-128"/>
        <a:cs typeface="ヒラギノ角ゴ ProN W3" pitchFamily="-65" charset="-128"/>
        <a:sym typeface="Vista Sans OT Reg" pitchFamily="-65" charset="0"/>
      </a:defRPr>
    </a:lvl9pPr>
  </p:defaultTextStyle>
  <p:extLst>
    <p:ext uri="{521415D9-36F7-43E2-AB2F-B90AF26B5E84}">
      <p14:sectionLst xmlns:p14="http://schemas.microsoft.com/office/powerpoint/2010/main">
        <p14:section name="Default Section" id="{3FA78082-737A-284F-964C-6D84278E63AD}">
          <p14:sldIdLst>
            <p14:sldId id="290"/>
            <p14:sldId id="291"/>
            <p14:sldId id="626"/>
            <p14:sldId id="627"/>
            <p14:sldId id="622"/>
            <p14:sldId id="621"/>
            <p14:sldId id="631"/>
            <p14:sldId id="628"/>
            <p14:sldId id="623"/>
            <p14:sldId id="630"/>
            <p14:sldId id="638"/>
            <p14:sldId id="624"/>
            <p14:sldId id="632"/>
            <p14:sldId id="633"/>
            <p14:sldId id="634"/>
            <p14:sldId id="625"/>
            <p14:sldId id="635"/>
            <p14:sldId id="636"/>
            <p14:sldId id="637"/>
            <p14:sldId id="639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560">
          <p15:clr>
            <a:srgbClr val="A4A3A4"/>
          </p15:clr>
        </p15:guide>
        <p15:guide id="2" pos="4096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clrMru>
    <a:srgbClr val="B2B2B2"/>
    <a:srgbClr val="375999"/>
    <a:srgbClr val="322BBD"/>
    <a:srgbClr val="969696"/>
    <a:srgbClr val="FF9900"/>
    <a:srgbClr val="CE9AC7"/>
    <a:srgbClr val="BE546B"/>
    <a:srgbClr val="CF7843"/>
    <a:srgbClr val="FFFFCC"/>
    <a:srgbClr val="B064A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531" autoAdjust="0"/>
    <p:restoredTop sz="95870" autoAdjust="0"/>
  </p:normalViewPr>
  <p:slideViewPr>
    <p:cSldViewPr>
      <p:cViewPr varScale="1">
        <p:scale>
          <a:sx n="90" d="100"/>
          <a:sy n="90" d="100"/>
        </p:scale>
        <p:origin x="296" y="208"/>
      </p:cViewPr>
      <p:guideLst>
        <p:guide orient="horz" pos="2560"/>
        <p:guide pos="4096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slide" Target="slides/slide20.xml"/><Relationship Id="rId23" Type="http://schemas.openxmlformats.org/officeDocument/2006/relationships/notesMaster" Target="notesMasters/notesMaster1.xml"/><Relationship Id="rId24" Type="http://schemas.openxmlformats.org/officeDocument/2006/relationships/handoutMaster" Target="handoutMasters/handoutMaster1.xml"/><Relationship Id="rId25" Type="http://schemas.openxmlformats.org/officeDocument/2006/relationships/presProps" Target="presProps.xml"/><Relationship Id="rId26" Type="http://schemas.openxmlformats.org/officeDocument/2006/relationships/viewProps" Target="viewProps.xml"/><Relationship Id="rId27" Type="http://schemas.openxmlformats.org/officeDocument/2006/relationships/theme" Target="theme/theme1.xml"/><Relationship Id="rId28" Type="http://schemas.openxmlformats.org/officeDocument/2006/relationships/tableStyles" Target="tableStyles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Workbook1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Workbook1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/>
              <a:t>System</a:t>
            </a:r>
            <a:r>
              <a:rPr lang="en-US" baseline="0"/>
              <a:t> Performance Graph</a:t>
            </a:r>
            <a:endParaRPr lang="en-US"/>
          </a:p>
        </c:rich>
      </c:tx>
      <c:layout>
        <c:manualLayout>
          <c:xMode val="edge"/>
          <c:yMode val="edge"/>
          <c:x val="0.231521491328061"/>
          <c:y val="0.0245901639344262"/>
        </c:manualLayout>
      </c:layout>
      <c:overlay val="0"/>
    </c:title>
    <c:autoTitleDeleted val="0"/>
    <c:plotArea>
      <c:layout/>
      <c:scatterChart>
        <c:scatterStyle val="lineMarker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90% Latency [ms]</c:v>
                </c:pt>
              </c:strCache>
            </c:strRef>
          </c:tx>
          <c:spPr>
            <a:ln w="47625">
              <a:noFill/>
            </a:ln>
          </c:spPr>
          <c:xVal>
            <c:numRef>
              <c:f>Sheet1!$A$2:$A$8</c:f>
              <c:numCache>
                <c:formatCode>General</c:formatCode>
                <c:ptCount val="7"/>
                <c:pt idx="0">
                  <c:v>1.0</c:v>
                </c:pt>
                <c:pt idx="1">
                  <c:v>5.0</c:v>
                </c:pt>
                <c:pt idx="2">
                  <c:v>10.0</c:v>
                </c:pt>
                <c:pt idx="3">
                  <c:v>15.0</c:v>
                </c:pt>
                <c:pt idx="4">
                  <c:v>20.0</c:v>
                </c:pt>
                <c:pt idx="5">
                  <c:v>25.0</c:v>
                </c:pt>
                <c:pt idx="6">
                  <c:v>30.0</c:v>
                </c:pt>
              </c:numCache>
            </c:numRef>
          </c:xVal>
          <c:yVal>
            <c:numRef>
              <c:f>Sheet1!$B$2:$B$8</c:f>
              <c:numCache>
                <c:formatCode>General</c:formatCode>
                <c:ptCount val="7"/>
                <c:pt idx="0">
                  <c:v>37.0</c:v>
                </c:pt>
                <c:pt idx="1">
                  <c:v>39.0</c:v>
                </c:pt>
                <c:pt idx="2">
                  <c:v>41.0</c:v>
                </c:pt>
                <c:pt idx="3">
                  <c:v>53.0</c:v>
                </c:pt>
                <c:pt idx="4">
                  <c:v>64.0</c:v>
                </c:pt>
                <c:pt idx="5">
                  <c:v>79.0</c:v>
                </c:pt>
                <c:pt idx="6">
                  <c:v>115.0</c:v>
                </c:pt>
              </c:numCache>
            </c:numRef>
          </c:yVal>
          <c:smooth val="0"/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Throughput [t/s]</c:v>
                </c:pt>
              </c:strCache>
            </c:strRef>
          </c:tx>
          <c:spPr>
            <a:ln w="47625">
              <a:noFill/>
            </a:ln>
          </c:spPr>
          <c:xVal>
            <c:numRef>
              <c:f>Sheet1!$A$2:$A$8</c:f>
              <c:numCache>
                <c:formatCode>General</c:formatCode>
                <c:ptCount val="7"/>
                <c:pt idx="0">
                  <c:v>1.0</c:v>
                </c:pt>
                <c:pt idx="1">
                  <c:v>5.0</c:v>
                </c:pt>
                <c:pt idx="2">
                  <c:v>10.0</c:v>
                </c:pt>
                <c:pt idx="3">
                  <c:v>15.0</c:v>
                </c:pt>
                <c:pt idx="4">
                  <c:v>20.0</c:v>
                </c:pt>
                <c:pt idx="5">
                  <c:v>25.0</c:v>
                </c:pt>
                <c:pt idx="6">
                  <c:v>30.0</c:v>
                </c:pt>
              </c:numCache>
            </c:numRef>
          </c:xVal>
          <c:yVal>
            <c:numRef>
              <c:f>Sheet1!$C$2:$C$8</c:f>
              <c:numCache>
                <c:formatCode>General</c:formatCode>
                <c:ptCount val="7"/>
                <c:pt idx="0">
                  <c:v>3.0</c:v>
                </c:pt>
                <c:pt idx="1">
                  <c:v>11.0</c:v>
                </c:pt>
                <c:pt idx="2">
                  <c:v>19.0</c:v>
                </c:pt>
                <c:pt idx="3">
                  <c:v>27.0</c:v>
                </c:pt>
                <c:pt idx="4">
                  <c:v>36.0</c:v>
                </c:pt>
                <c:pt idx="5">
                  <c:v>34.0</c:v>
                </c:pt>
                <c:pt idx="6">
                  <c:v>33.0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-1969561232"/>
        <c:axId val="-1970051280"/>
      </c:scatterChart>
      <c:valAx>
        <c:axId val="-1969561232"/>
        <c:scaling>
          <c:orientation val="minMax"/>
          <c:max val="30.0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Load [threads]</a:t>
                </a: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crossAx val="-1970051280"/>
        <c:crosses val="autoZero"/>
        <c:crossBetween val="midCat"/>
      </c:valAx>
      <c:valAx>
        <c:axId val="-1970051280"/>
        <c:scaling>
          <c:orientation val="minMax"/>
          <c:max val="120.0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-1969561232"/>
        <c:crosses val="autoZero"/>
        <c:crossBetween val="midCat"/>
      </c:valAx>
    </c:plotArea>
    <c:legend>
      <c:legendPos val="r"/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/>
              <a:t>Resource Consumption </a:t>
            </a:r>
          </a:p>
        </c:rich>
      </c:tx>
      <c:layout/>
      <c:overlay val="0"/>
    </c:title>
    <c:autoTitleDeleted val="0"/>
    <c:plotArea>
      <c:layout/>
      <c:scatterChart>
        <c:scatterStyle val="lineMarker"/>
        <c:varyColors val="0"/>
        <c:ser>
          <c:idx val="0"/>
          <c:order val="0"/>
          <c:tx>
            <c:strRef>
              <c:f>Sheet1!$D$1</c:f>
              <c:strCache>
                <c:ptCount val="1"/>
                <c:pt idx="0">
                  <c:v>CPU [%]</c:v>
                </c:pt>
              </c:strCache>
            </c:strRef>
          </c:tx>
          <c:spPr>
            <a:ln w="47625">
              <a:noFill/>
            </a:ln>
          </c:spPr>
          <c:xVal>
            <c:numRef>
              <c:f>Sheet1!$A$2:$A$8</c:f>
              <c:numCache>
                <c:formatCode>General</c:formatCode>
                <c:ptCount val="7"/>
                <c:pt idx="0">
                  <c:v>1.0</c:v>
                </c:pt>
                <c:pt idx="1">
                  <c:v>5.0</c:v>
                </c:pt>
                <c:pt idx="2">
                  <c:v>10.0</c:v>
                </c:pt>
                <c:pt idx="3">
                  <c:v>15.0</c:v>
                </c:pt>
                <c:pt idx="4">
                  <c:v>20.0</c:v>
                </c:pt>
                <c:pt idx="5">
                  <c:v>25.0</c:v>
                </c:pt>
                <c:pt idx="6">
                  <c:v>30.0</c:v>
                </c:pt>
              </c:numCache>
            </c:numRef>
          </c:xVal>
          <c:yVal>
            <c:numRef>
              <c:f>Sheet1!$D$2:$D$8</c:f>
              <c:numCache>
                <c:formatCode>General</c:formatCode>
                <c:ptCount val="7"/>
                <c:pt idx="0">
                  <c:v>45.0</c:v>
                </c:pt>
                <c:pt idx="1">
                  <c:v>53.0</c:v>
                </c:pt>
                <c:pt idx="2">
                  <c:v>66.0</c:v>
                </c:pt>
                <c:pt idx="3">
                  <c:v>83.0</c:v>
                </c:pt>
                <c:pt idx="4">
                  <c:v>94.0</c:v>
                </c:pt>
                <c:pt idx="5">
                  <c:v>98.0</c:v>
                </c:pt>
                <c:pt idx="6">
                  <c:v>97.0</c:v>
                </c:pt>
              </c:numCache>
            </c:numRef>
          </c:yVal>
          <c:smooth val="0"/>
        </c:ser>
        <c:ser>
          <c:idx val="1"/>
          <c:order val="1"/>
          <c:tx>
            <c:strRef>
              <c:f>Sheet1!$E$1</c:f>
              <c:strCache>
                <c:ptCount val="1"/>
                <c:pt idx="0">
                  <c:v>Memory [%]</c:v>
                </c:pt>
              </c:strCache>
            </c:strRef>
          </c:tx>
          <c:spPr>
            <a:ln w="47625">
              <a:noFill/>
            </a:ln>
          </c:spPr>
          <c:xVal>
            <c:numRef>
              <c:f>Sheet1!$A$2:$A$8</c:f>
              <c:numCache>
                <c:formatCode>General</c:formatCode>
                <c:ptCount val="7"/>
                <c:pt idx="0">
                  <c:v>1.0</c:v>
                </c:pt>
                <c:pt idx="1">
                  <c:v>5.0</c:v>
                </c:pt>
                <c:pt idx="2">
                  <c:v>10.0</c:v>
                </c:pt>
                <c:pt idx="3">
                  <c:v>15.0</c:v>
                </c:pt>
                <c:pt idx="4">
                  <c:v>20.0</c:v>
                </c:pt>
                <c:pt idx="5">
                  <c:v>25.0</c:v>
                </c:pt>
                <c:pt idx="6">
                  <c:v>30.0</c:v>
                </c:pt>
              </c:numCache>
            </c:numRef>
          </c:xVal>
          <c:yVal>
            <c:numRef>
              <c:f>Sheet1!$E$2:$E$8</c:f>
              <c:numCache>
                <c:formatCode>General</c:formatCode>
                <c:ptCount val="7"/>
                <c:pt idx="0">
                  <c:v>68.0</c:v>
                </c:pt>
                <c:pt idx="1">
                  <c:v>70.0</c:v>
                </c:pt>
                <c:pt idx="2">
                  <c:v>72.0</c:v>
                </c:pt>
                <c:pt idx="3">
                  <c:v>72.0</c:v>
                </c:pt>
                <c:pt idx="4">
                  <c:v>74.0</c:v>
                </c:pt>
                <c:pt idx="5">
                  <c:v>76.0</c:v>
                </c:pt>
                <c:pt idx="6">
                  <c:v>77.0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-2072347536"/>
        <c:axId val="-1969526928"/>
      </c:scatterChart>
      <c:valAx>
        <c:axId val="-2072347536"/>
        <c:scaling>
          <c:orientation val="minMax"/>
          <c:max val="30.0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Load [threads]</a:t>
                </a: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crossAx val="-1969526928"/>
        <c:crosses val="autoZero"/>
        <c:crossBetween val="midCat"/>
      </c:valAx>
      <c:valAx>
        <c:axId val="-1969526928"/>
        <c:scaling>
          <c:orientation val="minMax"/>
          <c:max val="100.0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-2072347536"/>
        <c:crosses val="autoZero"/>
        <c:crossBetween val="midCat"/>
      </c:valAx>
    </c:plotArea>
    <c:legend>
      <c:legendPos val="r"/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6647" tIns="48324" rIns="96647" bIns="48324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lIns="96647" tIns="48324" rIns="96647" bIns="48324" rtlCol="0"/>
          <a:lstStyle>
            <a:lvl1pPr algn="r">
              <a:defRPr sz="1300"/>
            </a:lvl1pPr>
          </a:lstStyle>
          <a:p>
            <a:fld id="{6989921E-97FA-4334-A1E6-BC1A0D819833}" type="datetimeFigureOut">
              <a:rPr lang="en-US" smtClean="0"/>
              <a:pPr/>
              <a:t>2/18/17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47" tIns="48324" rIns="96647" bIns="48324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47" tIns="48324" rIns="96647" bIns="48324" rtlCol="0" anchor="b"/>
          <a:lstStyle>
            <a:lvl1pPr algn="r">
              <a:defRPr sz="1300"/>
            </a:lvl1pPr>
          </a:lstStyle>
          <a:p>
            <a:fld id="{439776D5-5187-4945-9491-8BCD727A7EE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834659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6647" tIns="48324" rIns="96647" bIns="48324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lIns="96647" tIns="48324" rIns="96647" bIns="48324" rtlCol="0"/>
          <a:lstStyle>
            <a:lvl1pPr algn="r">
              <a:defRPr sz="1300"/>
            </a:lvl1pPr>
          </a:lstStyle>
          <a:p>
            <a:fld id="{CBE0E1E0-0CB4-1649-8164-0B9CCDC5E0ED}" type="datetimeFigureOut">
              <a:rPr lang="en-US" smtClean="0"/>
              <a:pPr/>
              <a:t>2/18/17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77875" y="720725"/>
            <a:ext cx="575945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47" tIns="48324" rIns="96647" bIns="48324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</p:spPr>
        <p:txBody>
          <a:bodyPr vert="horz" lIns="96647" tIns="48324" rIns="96647" bIns="48324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47" tIns="48324" rIns="96647" bIns="48324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47" tIns="48324" rIns="96647" bIns="48324" rtlCol="0" anchor="b"/>
          <a:lstStyle>
            <a:lvl1pPr algn="r">
              <a:defRPr sz="1300"/>
            </a:lvl1pPr>
          </a:lstStyle>
          <a:p>
            <a:fld id="{F482D980-B585-574E-A40D-6418E1AC5FA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46926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041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041" algn="l" defTabSz="457041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084" algn="l" defTabSz="457041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125" algn="l" defTabSz="457041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167" algn="l" defTabSz="457041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5209" algn="l" defTabSz="457041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2253" algn="l" defTabSz="457041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199294" algn="l" defTabSz="457041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6338" algn="l" defTabSz="457041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77875" y="720725"/>
            <a:ext cx="5759450" cy="36004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82D980-B585-574E-A40D-6418E1AC5FA0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82D980-B585-574E-A40D-6418E1AC5FA0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82D980-B585-574E-A40D-6418E1AC5FA0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82D980-B585-574E-A40D-6418E1AC5FA0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82D980-B585-574E-A40D-6418E1AC5FA0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82D980-B585-574E-A40D-6418E1AC5FA0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787401" y="1943100"/>
            <a:ext cx="11430000" cy="3784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4" Type="http://schemas.openxmlformats.org/officeDocument/2006/relationships/image" Target="../media/image1.png"/><Relationship Id="rId5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_rels/slideMaster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theme" Target="../theme/theme2.xml"/><Relationship Id="rId3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4">
            <a:alphaModFix amt="0"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 bwMode="auto">
          <a:xfrm>
            <a:off x="0" y="0"/>
            <a:ext cx="13004800" cy="8128000"/>
          </a:xfrm>
          <a:prstGeom prst="rect">
            <a:avLst/>
          </a:prstGeom>
          <a:solidFill>
            <a:srgbClr val="375999"/>
          </a:solidFill>
          <a:ln w="203200" cap="flat" cmpd="sng" algn="ctr">
            <a:solidFill>
              <a:srgbClr val="6B84B5"/>
            </a:solidFill>
            <a:prstDash val="solid"/>
            <a:miter lim="800000"/>
            <a:headEnd type="arrow" w="med" len="med"/>
            <a:tailEnd type="none" w="med" len="med"/>
          </a:ln>
          <a:effectLst/>
        </p:spPr>
        <p:txBody>
          <a:bodyPr vert="horz" wrap="square" lIns="91408" tIns="45705" rIns="91408" bIns="45705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084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Vista Sans OT Reg" pitchFamily="-65" charset="0"/>
              <a:ea typeface="ヒラギノ角ゴ ProN W3" pitchFamily="-65" charset="-128"/>
              <a:cs typeface="ヒラギノ角ゴ ProN W3" pitchFamily="-65" charset="-128"/>
              <a:sym typeface="Vista Sans OT Reg" pitchFamily="-65" charset="0"/>
            </a:endParaRPr>
          </a:p>
        </p:txBody>
      </p:sp>
      <p:sp>
        <p:nvSpPr>
          <p:cNvPr id="2049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787401" y="1943100"/>
            <a:ext cx="11430000" cy="3784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38086" tIns="38086" rIns="38086" bIns="38086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Vista Sans OT Medium" pitchFamily="-65" charset="0"/>
              </a:rPr>
              <a:t>Click to edit Master title style</a:t>
            </a:r>
          </a:p>
        </p:txBody>
      </p:sp>
      <p:sp>
        <p:nvSpPr>
          <p:cNvPr id="2050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787400" y="6448425"/>
            <a:ext cx="11417300" cy="10033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38086" tIns="38086" rIns="38086" bIns="3808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>
                <a:sym typeface="Vista Sans OT Reg" pitchFamily="-65" charset="0"/>
              </a:rPr>
              <a:t>Click to edit Master text styles</a:t>
            </a:r>
          </a:p>
          <a:p>
            <a:pPr lvl="1"/>
            <a:r>
              <a:rPr lang="en-US" dirty="0">
                <a:sym typeface="Vista Sans OT Reg" pitchFamily="-65" charset="0"/>
              </a:rPr>
              <a:t>Second level</a:t>
            </a:r>
          </a:p>
          <a:p>
            <a:pPr lvl="2"/>
            <a:r>
              <a:rPr lang="en-US" dirty="0">
                <a:sym typeface="Vista Sans OT Reg" pitchFamily="-65" charset="0"/>
              </a:rPr>
              <a:t>Third </a:t>
            </a:r>
            <a:r>
              <a:rPr lang="en-US" dirty="0" smtClean="0">
                <a:sym typeface="Vista Sans OT Reg" pitchFamily="-65" charset="0"/>
              </a:rPr>
              <a:t>level</a:t>
            </a:r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92164" y="695325"/>
            <a:ext cx="1663700" cy="3429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</p:spTree>
  </p:cSld>
  <p:clrMap bg1="dk2" tx1="lt1" bg2="dk1" tx2="lt2" accent1="accent1" accent2="accent2" accent3="accent3" accent4="accent4" accent5="accent5" accent6="accent6" hlink="hlink" folHlink="folHlink"/>
  <p:sldLayoutIdLst>
    <p:sldLayoutId id="2147483651" r:id="rId1"/>
    <p:sldLayoutId id="2147483652" r:id="rId2"/>
  </p:sldLayoutIdLst>
  <p:transition spd="slow">
    <p:fade thruBlk="1"/>
  </p:transition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sz="5800">
          <a:solidFill>
            <a:schemeClr val="tx1"/>
          </a:solidFill>
          <a:latin typeface="+mj-lt"/>
          <a:ea typeface="+mj-ea"/>
          <a:cs typeface="+mj-cs"/>
          <a:sym typeface="Vista Sans OT Medium" pitchFamily="-65" charset="0"/>
        </a:defRPr>
      </a:lvl1pPr>
      <a:lvl2pPr algn="l" rtl="0" fontAlgn="base">
        <a:lnSpc>
          <a:spcPct val="90000"/>
        </a:lnSpc>
        <a:spcBef>
          <a:spcPct val="0"/>
        </a:spcBef>
        <a:spcAft>
          <a:spcPct val="0"/>
        </a:spcAft>
        <a:defRPr sz="5800">
          <a:solidFill>
            <a:schemeClr val="tx1"/>
          </a:solidFill>
          <a:latin typeface="Vista Sans OT Medium" pitchFamily="-65" charset="0"/>
          <a:ea typeface="ヒラギノ角ゴ ProN W6" pitchFamily="-65" charset="-128"/>
          <a:cs typeface="ヒラギノ角ゴ ProN W6" pitchFamily="-65" charset="-128"/>
          <a:sym typeface="Vista Sans OT Medium" pitchFamily="-65" charset="0"/>
        </a:defRPr>
      </a:lvl2pPr>
      <a:lvl3pPr algn="l" rtl="0" fontAlgn="base">
        <a:lnSpc>
          <a:spcPct val="90000"/>
        </a:lnSpc>
        <a:spcBef>
          <a:spcPct val="0"/>
        </a:spcBef>
        <a:spcAft>
          <a:spcPct val="0"/>
        </a:spcAft>
        <a:defRPr sz="5800">
          <a:solidFill>
            <a:schemeClr val="tx1"/>
          </a:solidFill>
          <a:latin typeface="Vista Sans OT Medium" pitchFamily="-65" charset="0"/>
          <a:ea typeface="ヒラギノ角ゴ ProN W6" pitchFamily="-65" charset="-128"/>
          <a:cs typeface="ヒラギノ角ゴ ProN W6" pitchFamily="-65" charset="-128"/>
          <a:sym typeface="Vista Sans OT Medium" pitchFamily="-65" charset="0"/>
        </a:defRPr>
      </a:lvl3pPr>
      <a:lvl4pPr algn="l" rtl="0" fontAlgn="base">
        <a:lnSpc>
          <a:spcPct val="90000"/>
        </a:lnSpc>
        <a:spcBef>
          <a:spcPct val="0"/>
        </a:spcBef>
        <a:spcAft>
          <a:spcPct val="0"/>
        </a:spcAft>
        <a:defRPr sz="5800">
          <a:solidFill>
            <a:schemeClr val="tx1"/>
          </a:solidFill>
          <a:latin typeface="Vista Sans OT Medium" pitchFamily="-65" charset="0"/>
          <a:ea typeface="ヒラギノ角ゴ ProN W6" pitchFamily="-65" charset="-128"/>
          <a:cs typeface="ヒラギノ角ゴ ProN W6" pitchFamily="-65" charset="-128"/>
          <a:sym typeface="Vista Sans OT Medium" pitchFamily="-65" charset="0"/>
        </a:defRPr>
      </a:lvl4pPr>
      <a:lvl5pPr algn="l" rtl="0" fontAlgn="base">
        <a:lnSpc>
          <a:spcPct val="90000"/>
        </a:lnSpc>
        <a:spcBef>
          <a:spcPct val="0"/>
        </a:spcBef>
        <a:spcAft>
          <a:spcPct val="0"/>
        </a:spcAft>
        <a:defRPr sz="5800">
          <a:solidFill>
            <a:schemeClr val="tx1"/>
          </a:solidFill>
          <a:latin typeface="Vista Sans OT Medium" pitchFamily="-65" charset="0"/>
          <a:ea typeface="ヒラギノ角ゴ ProN W6" pitchFamily="-65" charset="-128"/>
          <a:cs typeface="ヒラギノ角ゴ ProN W6" pitchFamily="-65" charset="-128"/>
          <a:sym typeface="Vista Sans OT Medium" pitchFamily="-65" charset="0"/>
        </a:defRPr>
      </a:lvl5pPr>
      <a:lvl6pPr marL="457041" algn="l" rtl="0" fontAlgn="base">
        <a:lnSpc>
          <a:spcPct val="90000"/>
        </a:lnSpc>
        <a:spcBef>
          <a:spcPct val="0"/>
        </a:spcBef>
        <a:spcAft>
          <a:spcPct val="0"/>
        </a:spcAft>
        <a:defRPr sz="5800">
          <a:solidFill>
            <a:schemeClr val="tx1"/>
          </a:solidFill>
          <a:latin typeface="Vista Sans OT Medium" pitchFamily="-65" charset="0"/>
          <a:ea typeface="ヒラギノ角ゴ ProN W6" pitchFamily="-65" charset="-128"/>
          <a:cs typeface="ヒラギノ角ゴ ProN W6" pitchFamily="-65" charset="-128"/>
          <a:sym typeface="Vista Sans OT Medium" pitchFamily="-65" charset="0"/>
        </a:defRPr>
      </a:lvl6pPr>
      <a:lvl7pPr marL="914084" algn="l" rtl="0" fontAlgn="base">
        <a:lnSpc>
          <a:spcPct val="90000"/>
        </a:lnSpc>
        <a:spcBef>
          <a:spcPct val="0"/>
        </a:spcBef>
        <a:spcAft>
          <a:spcPct val="0"/>
        </a:spcAft>
        <a:defRPr sz="5800">
          <a:solidFill>
            <a:schemeClr val="tx1"/>
          </a:solidFill>
          <a:latin typeface="Vista Sans OT Medium" pitchFamily="-65" charset="0"/>
          <a:ea typeface="ヒラギノ角ゴ ProN W6" pitchFamily="-65" charset="-128"/>
          <a:cs typeface="ヒラギノ角ゴ ProN W6" pitchFamily="-65" charset="-128"/>
          <a:sym typeface="Vista Sans OT Medium" pitchFamily="-65" charset="0"/>
        </a:defRPr>
      </a:lvl7pPr>
      <a:lvl8pPr marL="1371125" algn="l" rtl="0" fontAlgn="base">
        <a:lnSpc>
          <a:spcPct val="90000"/>
        </a:lnSpc>
        <a:spcBef>
          <a:spcPct val="0"/>
        </a:spcBef>
        <a:spcAft>
          <a:spcPct val="0"/>
        </a:spcAft>
        <a:defRPr sz="5800">
          <a:solidFill>
            <a:schemeClr val="tx1"/>
          </a:solidFill>
          <a:latin typeface="Vista Sans OT Medium" pitchFamily="-65" charset="0"/>
          <a:ea typeface="ヒラギノ角ゴ ProN W6" pitchFamily="-65" charset="-128"/>
          <a:cs typeface="ヒラギノ角ゴ ProN W6" pitchFamily="-65" charset="-128"/>
          <a:sym typeface="Vista Sans OT Medium" pitchFamily="-65" charset="0"/>
        </a:defRPr>
      </a:lvl8pPr>
      <a:lvl9pPr marL="1828167" algn="l" rtl="0" fontAlgn="base">
        <a:lnSpc>
          <a:spcPct val="90000"/>
        </a:lnSpc>
        <a:spcBef>
          <a:spcPct val="0"/>
        </a:spcBef>
        <a:spcAft>
          <a:spcPct val="0"/>
        </a:spcAft>
        <a:defRPr sz="5800">
          <a:solidFill>
            <a:schemeClr val="tx1"/>
          </a:solidFill>
          <a:latin typeface="Vista Sans OT Medium" pitchFamily="-65" charset="0"/>
          <a:ea typeface="ヒラギノ角ゴ ProN W6" pitchFamily="-65" charset="-128"/>
          <a:cs typeface="ヒラギノ角ゴ ProN W6" pitchFamily="-65" charset="-128"/>
          <a:sym typeface="Vista Sans OT Medium" pitchFamily="-65" charset="0"/>
        </a:defRPr>
      </a:lvl9pPr>
    </p:titleStyle>
    <p:bodyStyle>
      <a:lvl1pPr algn="l" rtl="0" fontAlgn="base">
        <a:spcBef>
          <a:spcPts val="199"/>
        </a:spcBef>
        <a:spcAft>
          <a:spcPct val="0"/>
        </a:spcAft>
        <a:defRPr>
          <a:solidFill>
            <a:srgbClr val="AFBEE3"/>
          </a:solidFill>
          <a:latin typeface="+mn-lt"/>
          <a:ea typeface="+mn-ea"/>
          <a:cs typeface="+mn-cs"/>
          <a:sym typeface="Vista Sans OT Reg" pitchFamily="-65" charset="0"/>
        </a:defRPr>
      </a:lvl1pPr>
      <a:lvl2pPr algn="l" rtl="0" fontAlgn="base">
        <a:spcBef>
          <a:spcPts val="199"/>
        </a:spcBef>
        <a:spcAft>
          <a:spcPct val="0"/>
        </a:spcAft>
        <a:defRPr>
          <a:solidFill>
            <a:srgbClr val="AFBEE3"/>
          </a:solidFill>
          <a:latin typeface="+mn-lt"/>
          <a:ea typeface="+mn-ea"/>
          <a:cs typeface="+mn-cs"/>
          <a:sym typeface="Vista Sans OT Reg" pitchFamily="-65" charset="0"/>
        </a:defRPr>
      </a:lvl2pPr>
      <a:lvl3pPr algn="l" rtl="0" fontAlgn="base">
        <a:spcBef>
          <a:spcPts val="199"/>
        </a:spcBef>
        <a:spcAft>
          <a:spcPct val="0"/>
        </a:spcAft>
        <a:defRPr>
          <a:solidFill>
            <a:srgbClr val="AFBEE3"/>
          </a:solidFill>
          <a:latin typeface="+mn-lt"/>
          <a:ea typeface="+mn-ea"/>
          <a:cs typeface="+mn-cs"/>
          <a:sym typeface="Vista Sans OT Reg" pitchFamily="-65" charset="0"/>
        </a:defRPr>
      </a:lvl3pPr>
      <a:lvl4pPr algn="l" rtl="0" fontAlgn="base">
        <a:spcBef>
          <a:spcPts val="199"/>
        </a:spcBef>
        <a:spcAft>
          <a:spcPct val="0"/>
        </a:spcAft>
        <a:defRPr>
          <a:solidFill>
            <a:srgbClr val="AFBEE3"/>
          </a:solidFill>
          <a:latin typeface="+mn-lt"/>
          <a:ea typeface="+mn-ea"/>
          <a:cs typeface="+mn-cs"/>
          <a:sym typeface="Vista Sans OT Reg" pitchFamily="-65" charset="0"/>
        </a:defRPr>
      </a:lvl4pPr>
      <a:lvl5pPr algn="l" rtl="0" fontAlgn="base">
        <a:spcBef>
          <a:spcPts val="199"/>
        </a:spcBef>
        <a:spcAft>
          <a:spcPct val="0"/>
        </a:spcAft>
        <a:defRPr>
          <a:solidFill>
            <a:srgbClr val="AFBEE3"/>
          </a:solidFill>
          <a:latin typeface="+mn-lt"/>
          <a:ea typeface="+mn-ea"/>
          <a:cs typeface="+mn-cs"/>
          <a:sym typeface="Vista Sans OT Reg" pitchFamily="-65" charset="0"/>
        </a:defRPr>
      </a:lvl5pPr>
      <a:lvl6pPr marL="457041" algn="l" rtl="0" fontAlgn="base">
        <a:spcBef>
          <a:spcPts val="199"/>
        </a:spcBef>
        <a:spcAft>
          <a:spcPct val="0"/>
        </a:spcAft>
        <a:defRPr>
          <a:solidFill>
            <a:srgbClr val="AFBEE3"/>
          </a:solidFill>
          <a:latin typeface="+mn-lt"/>
          <a:ea typeface="+mn-ea"/>
          <a:cs typeface="+mn-cs"/>
          <a:sym typeface="Vista Sans OT Reg" pitchFamily="-65" charset="0"/>
        </a:defRPr>
      </a:lvl6pPr>
      <a:lvl7pPr marL="914084" algn="l" rtl="0" fontAlgn="base">
        <a:spcBef>
          <a:spcPts val="199"/>
        </a:spcBef>
        <a:spcAft>
          <a:spcPct val="0"/>
        </a:spcAft>
        <a:defRPr>
          <a:solidFill>
            <a:srgbClr val="AFBEE3"/>
          </a:solidFill>
          <a:latin typeface="+mn-lt"/>
          <a:ea typeface="+mn-ea"/>
          <a:cs typeface="+mn-cs"/>
          <a:sym typeface="Vista Sans OT Reg" pitchFamily="-65" charset="0"/>
        </a:defRPr>
      </a:lvl7pPr>
      <a:lvl8pPr marL="1371125" algn="l" rtl="0" fontAlgn="base">
        <a:spcBef>
          <a:spcPts val="199"/>
        </a:spcBef>
        <a:spcAft>
          <a:spcPct val="0"/>
        </a:spcAft>
        <a:defRPr>
          <a:solidFill>
            <a:srgbClr val="AFBEE3"/>
          </a:solidFill>
          <a:latin typeface="+mn-lt"/>
          <a:ea typeface="+mn-ea"/>
          <a:cs typeface="+mn-cs"/>
          <a:sym typeface="Vista Sans OT Reg" pitchFamily="-65" charset="0"/>
        </a:defRPr>
      </a:lvl8pPr>
      <a:lvl9pPr marL="1828167" algn="l" rtl="0" fontAlgn="base">
        <a:spcBef>
          <a:spcPts val="199"/>
        </a:spcBef>
        <a:spcAft>
          <a:spcPct val="0"/>
        </a:spcAft>
        <a:defRPr>
          <a:solidFill>
            <a:srgbClr val="AFBEE3"/>
          </a:solidFill>
          <a:latin typeface="+mn-lt"/>
          <a:ea typeface="+mn-ea"/>
          <a:cs typeface="+mn-cs"/>
          <a:sym typeface="Vista Sans OT Reg" pitchFamily="-65" charset="0"/>
        </a:defRPr>
      </a:lvl9pPr>
    </p:bodyStyle>
    <p:otherStyle>
      <a:defPPr>
        <a:defRPr lang="en-US"/>
      </a:defPPr>
      <a:lvl1pPr marL="0" algn="l" defTabSz="45704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041" algn="l" defTabSz="45704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084" algn="l" defTabSz="45704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125" algn="l" defTabSz="45704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167" algn="l" defTabSz="45704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209" algn="l" defTabSz="45704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253" algn="l" defTabSz="45704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9294" algn="l" defTabSz="45704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6338" algn="l" defTabSz="45704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>
            <a:alphaModFix amt="0"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 bwMode="auto">
          <a:xfrm>
            <a:off x="0" y="0"/>
            <a:ext cx="13004800" cy="8128000"/>
          </a:xfrm>
          <a:prstGeom prst="rect">
            <a:avLst/>
          </a:prstGeom>
          <a:solidFill>
            <a:srgbClr val="375999"/>
          </a:solidFill>
          <a:ln w="203200" cap="flat" cmpd="sng" algn="ctr">
            <a:solidFill>
              <a:srgbClr val="6B84B5"/>
            </a:solidFill>
            <a:prstDash val="solid"/>
            <a:miter lim="800000"/>
            <a:headEnd type="arrow" w="med" len="med"/>
            <a:tailEnd type="none" w="med" len="med"/>
          </a:ln>
          <a:effectLst/>
        </p:spPr>
        <p:txBody>
          <a:bodyPr vert="horz" wrap="square" lIns="91408" tIns="45705" rIns="91408" bIns="45705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084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Vista Sans OT Reg" pitchFamily="-65" charset="0"/>
              <a:ea typeface="ヒラギノ角ゴ ProN W3" pitchFamily="-65" charset="-128"/>
              <a:cs typeface="ヒラギノ角ゴ ProN W3" pitchFamily="-65" charset="-128"/>
              <a:sym typeface="Vista Sans OT Reg" pitchFamily="-65" charset="0"/>
            </a:endParaRPr>
          </a:p>
        </p:txBody>
      </p:sp>
      <p:sp>
        <p:nvSpPr>
          <p:cNvPr id="3073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787401" y="1943100"/>
            <a:ext cx="11430000" cy="3784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38086" tIns="38086" rIns="38086" bIns="38086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Vista Sans OT Medium" pitchFamily="-65" charset="0"/>
              </a:rPr>
              <a:t>Click to edit Master title style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4" r:id="rId1"/>
  </p:sldLayoutIdLst>
  <p:transition spd="slow"/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sz="5800">
          <a:solidFill>
            <a:schemeClr val="tx1"/>
          </a:solidFill>
          <a:latin typeface="+mj-lt"/>
          <a:ea typeface="+mj-ea"/>
          <a:cs typeface="+mj-cs"/>
          <a:sym typeface="Vista Sans OT Medium" pitchFamily="-65" charset="0"/>
        </a:defRPr>
      </a:lvl1pPr>
      <a:lvl2pPr algn="l" rtl="0" fontAlgn="base">
        <a:lnSpc>
          <a:spcPct val="90000"/>
        </a:lnSpc>
        <a:spcBef>
          <a:spcPct val="0"/>
        </a:spcBef>
        <a:spcAft>
          <a:spcPct val="0"/>
        </a:spcAft>
        <a:defRPr sz="5800">
          <a:solidFill>
            <a:schemeClr val="tx1"/>
          </a:solidFill>
          <a:latin typeface="Vista Sans OT Medium" pitchFamily="-65" charset="0"/>
          <a:ea typeface="ヒラギノ角ゴ ProN W6" pitchFamily="-65" charset="-128"/>
          <a:cs typeface="ヒラギノ角ゴ ProN W6" pitchFamily="-65" charset="-128"/>
          <a:sym typeface="Vista Sans OT Medium" pitchFamily="-65" charset="0"/>
        </a:defRPr>
      </a:lvl2pPr>
      <a:lvl3pPr algn="l" rtl="0" fontAlgn="base">
        <a:lnSpc>
          <a:spcPct val="90000"/>
        </a:lnSpc>
        <a:spcBef>
          <a:spcPct val="0"/>
        </a:spcBef>
        <a:spcAft>
          <a:spcPct val="0"/>
        </a:spcAft>
        <a:defRPr sz="5800">
          <a:solidFill>
            <a:schemeClr val="tx1"/>
          </a:solidFill>
          <a:latin typeface="Vista Sans OT Medium" pitchFamily="-65" charset="0"/>
          <a:ea typeface="ヒラギノ角ゴ ProN W6" pitchFamily="-65" charset="-128"/>
          <a:cs typeface="ヒラギノ角ゴ ProN W6" pitchFamily="-65" charset="-128"/>
          <a:sym typeface="Vista Sans OT Medium" pitchFamily="-65" charset="0"/>
        </a:defRPr>
      </a:lvl3pPr>
      <a:lvl4pPr algn="l" rtl="0" fontAlgn="base">
        <a:lnSpc>
          <a:spcPct val="90000"/>
        </a:lnSpc>
        <a:spcBef>
          <a:spcPct val="0"/>
        </a:spcBef>
        <a:spcAft>
          <a:spcPct val="0"/>
        </a:spcAft>
        <a:defRPr sz="5800">
          <a:solidFill>
            <a:schemeClr val="tx1"/>
          </a:solidFill>
          <a:latin typeface="Vista Sans OT Medium" pitchFamily="-65" charset="0"/>
          <a:ea typeface="ヒラギノ角ゴ ProN W6" pitchFamily="-65" charset="-128"/>
          <a:cs typeface="ヒラギノ角ゴ ProN W6" pitchFamily="-65" charset="-128"/>
          <a:sym typeface="Vista Sans OT Medium" pitchFamily="-65" charset="0"/>
        </a:defRPr>
      </a:lvl4pPr>
      <a:lvl5pPr algn="l" rtl="0" fontAlgn="base">
        <a:lnSpc>
          <a:spcPct val="90000"/>
        </a:lnSpc>
        <a:spcBef>
          <a:spcPct val="0"/>
        </a:spcBef>
        <a:spcAft>
          <a:spcPct val="0"/>
        </a:spcAft>
        <a:defRPr sz="5800">
          <a:solidFill>
            <a:schemeClr val="tx1"/>
          </a:solidFill>
          <a:latin typeface="Vista Sans OT Medium" pitchFamily="-65" charset="0"/>
          <a:ea typeface="ヒラギノ角ゴ ProN W6" pitchFamily="-65" charset="-128"/>
          <a:cs typeface="ヒラギノ角ゴ ProN W6" pitchFamily="-65" charset="-128"/>
          <a:sym typeface="Vista Sans OT Medium" pitchFamily="-65" charset="0"/>
        </a:defRPr>
      </a:lvl5pPr>
      <a:lvl6pPr marL="457041" algn="l" rtl="0" fontAlgn="base">
        <a:lnSpc>
          <a:spcPct val="90000"/>
        </a:lnSpc>
        <a:spcBef>
          <a:spcPct val="0"/>
        </a:spcBef>
        <a:spcAft>
          <a:spcPct val="0"/>
        </a:spcAft>
        <a:defRPr sz="5800">
          <a:solidFill>
            <a:schemeClr val="tx1"/>
          </a:solidFill>
          <a:latin typeface="Vista Sans OT Medium" pitchFamily="-65" charset="0"/>
          <a:ea typeface="ヒラギノ角ゴ ProN W6" pitchFamily="-65" charset="-128"/>
          <a:cs typeface="ヒラギノ角ゴ ProN W6" pitchFamily="-65" charset="-128"/>
          <a:sym typeface="Vista Sans OT Medium" pitchFamily="-65" charset="0"/>
        </a:defRPr>
      </a:lvl6pPr>
      <a:lvl7pPr marL="914084" algn="l" rtl="0" fontAlgn="base">
        <a:lnSpc>
          <a:spcPct val="90000"/>
        </a:lnSpc>
        <a:spcBef>
          <a:spcPct val="0"/>
        </a:spcBef>
        <a:spcAft>
          <a:spcPct val="0"/>
        </a:spcAft>
        <a:defRPr sz="5800">
          <a:solidFill>
            <a:schemeClr val="tx1"/>
          </a:solidFill>
          <a:latin typeface="Vista Sans OT Medium" pitchFamily="-65" charset="0"/>
          <a:ea typeface="ヒラギノ角ゴ ProN W6" pitchFamily="-65" charset="-128"/>
          <a:cs typeface="ヒラギノ角ゴ ProN W6" pitchFamily="-65" charset="-128"/>
          <a:sym typeface="Vista Sans OT Medium" pitchFamily="-65" charset="0"/>
        </a:defRPr>
      </a:lvl7pPr>
      <a:lvl8pPr marL="1371125" algn="l" rtl="0" fontAlgn="base">
        <a:lnSpc>
          <a:spcPct val="90000"/>
        </a:lnSpc>
        <a:spcBef>
          <a:spcPct val="0"/>
        </a:spcBef>
        <a:spcAft>
          <a:spcPct val="0"/>
        </a:spcAft>
        <a:defRPr sz="5800">
          <a:solidFill>
            <a:schemeClr val="tx1"/>
          </a:solidFill>
          <a:latin typeface="Vista Sans OT Medium" pitchFamily="-65" charset="0"/>
          <a:ea typeface="ヒラギノ角ゴ ProN W6" pitchFamily="-65" charset="-128"/>
          <a:cs typeface="ヒラギノ角ゴ ProN W6" pitchFamily="-65" charset="-128"/>
          <a:sym typeface="Vista Sans OT Medium" pitchFamily="-65" charset="0"/>
        </a:defRPr>
      </a:lvl8pPr>
      <a:lvl9pPr marL="1828167" algn="l" rtl="0" fontAlgn="base">
        <a:lnSpc>
          <a:spcPct val="90000"/>
        </a:lnSpc>
        <a:spcBef>
          <a:spcPct val="0"/>
        </a:spcBef>
        <a:spcAft>
          <a:spcPct val="0"/>
        </a:spcAft>
        <a:defRPr sz="5800">
          <a:solidFill>
            <a:schemeClr val="tx1"/>
          </a:solidFill>
          <a:latin typeface="Vista Sans OT Medium" pitchFamily="-65" charset="0"/>
          <a:ea typeface="ヒラギノ角ゴ ProN W6" pitchFamily="-65" charset="-128"/>
          <a:cs typeface="ヒラギノ角ゴ ProN W6" pitchFamily="-65" charset="-128"/>
          <a:sym typeface="Vista Sans OT Medium" pitchFamily="-65" charset="0"/>
        </a:defRPr>
      </a:lvl9pPr>
    </p:titleStyle>
    <p:bodyStyle>
      <a:lvl1pPr algn="ctr" rtl="0" fontAlgn="base">
        <a:spcBef>
          <a:spcPts val="199"/>
        </a:spcBef>
        <a:spcAft>
          <a:spcPct val="0"/>
        </a:spcAft>
        <a:defRPr sz="1500">
          <a:solidFill>
            <a:schemeClr val="tx1"/>
          </a:solidFill>
          <a:latin typeface="+mn-lt"/>
          <a:ea typeface="+mn-ea"/>
          <a:cs typeface="+mn-cs"/>
          <a:sym typeface="Helvetica" pitchFamily="-65" charset="0"/>
        </a:defRPr>
      </a:lvl1pPr>
      <a:lvl2pPr algn="ctr" rtl="0" fontAlgn="base">
        <a:spcBef>
          <a:spcPts val="199"/>
        </a:spcBef>
        <a:spcAft>
          <a:spcPct val="0"/>
        </a:spcAft>
        <a:defRPr sz="1500">
          <a:solidFill>
            <a:schemeClr val="tx1"/>
          </a:solidFill>
          <a:latin typeface="+mn-lt"/>
          <a:ea typeface="+mn-ea"/>
          <a:cs typeface="+mn-cs"/>
          <a:sym typeface="Helvetica" pitchFamily="-65" charset="0"/>
        </a:defRPr>
      </a:lvl2pPr>
      <a:lvl3pPr algn="ctr" rtl="0" fontAlgn="base">
        <a:spcBef>
          <a:spcPts val="199"/>
        </a:spcBef>
        <a:spcAft>
          <a:spcPct val="0"/>
        </a:spcAft>
        <a:defRPr sz="1500">
          <a:solidFill>
            <a:schemeClr val="tx1"/>
          </a:solidFill>
          <a:latin typeface="+mn-lt"/>
          <a:ea typeface="+mn-ea"/>
          <a:cs typeface="+mn-cs"/>
          <a:sym typeface="Helvetica" pitchFamily="-65" charset="0"/>
        </a:defRPr>
      </a:lvl3pPr>
      <a:lvl4pPr algn="ctr" rtl="0" fontAlgn="base">
        <a:spcBef>
          <a:spcPts val="199"/>
        </a:spcBef>
        <a:spcAft>
          <a:spcPct val="0"/>
        </a:spcAft>
        <a:defRPr sz="1500">
          <a:solidFill>
            <a:schemeClr val="tx1"/>
          </a:solidFill>
          <a:latin typeface="+mn-lt"/>
          <a:ea typeface="+mn-ea"/>
          <a:cs typeface="+mn-cs"/>
          <a:sym typeface="Helvetica" pitchFamily="-65" charset="0"/>
        </a:defRPr>
      </a:lvl4pPr>
      <a:lvl5pPr algn="ctr" rtl="0" fontAlgn="base">
        <a:spcBef>
          <a:spcPts val="199"/>
        </a:spcBef>
        <a:spcAft>
          <a:spcPct val="0"/>
        </a:spcAft>
        <a:defRPr sz="1500">
          <a:solidFill>
            <a:schemeClr val="tx1"/>
          </a:solidFill>
          <a:latin typeface="+mn-lt"/>
          <a:ea typeface="+mn-ea"/>
          <a:cs typeface="+mn-cs"/>
          <a:sym typeface="Helvetica" pitchFamily="-65" charset="0"/>
        </a:defRPr>
      </a:lvl5pPr>
      <a:lvl6pPr marL="457041" algn="ctr" rtl="0" fontAlgn="base">
        <a:spcBef>
          <a:spcPts val="199"/>
        </a:spcBef>
        <a:spcAft>
          <a:spcPct val="0"/>
        </a:spcAft>
        <a:defRPr sz="1500">
          <a:solidFill>
            <a:schemeClr val="tx1"/>
          </a:solidFill>
          <a:latin typeface="+mn-lt"/>
          <a:ea typeface="+mn-ea"/>
          <a:cs typeface="+mn-cs"/>
          <a:sym typeface="Helvetica" pitchFamily="-65" charset="0"/>
        </a:defRPr>
      </a:lvl6pPr>
      <a:lvl7pPr marL="914084" algn="ctr" rtl="0" fontAlgn="base">
        <a:spcBef>
          <a:spcPts val="199"/>
        </a:spcBef>
        <a:spcAft>
          <a:spcPct val="0"/>
        </a:spcAft>
        <a:defRPr sz="1500">
          <a:solidFill>
            <a:schemeClr val="tx1"/>
          </a:solidFill>
          <a:latin typeface="+mn-lt"/>
          <a:ea typeface="+mn-ea"/>
          <a:cs typeface="+mn-cs"/>
          <a:sym typeface="Helvetica" pitchFamily="-65" charset="0"/>
        </a:defRPr>
      </a:lvl7pPr>
      <a:lvl8pPr marL="1371125" algn="ctr" rtl="0" fontAlgn="base">
        <a:spcBef>
          <a:spcPts val="199"/>
        </a:spcBef>
        <a:spcAft>
          <a:spcPct val="0"/>
        </a:spcAft>
        <a:defRPr sz="1500">
          <a:solidFill>
            <a:schemeClr val="tx1"/>
          </a:solidFill>
          <a:latin typeface="+mn-lt"/>
          <a:ea typeface="+mn-ea"/>
          <a:cs typeface="+mn-cs"/>
          <a:sym typeface="Helvetica" pitchFamily="-65" charset="0"/>
        </a:defRPr>
      </a:lvl8pPr>
      <a:lvl9pPr marL="1828167" algn="ctr" rtl="0" fontAlgn="base">
        <a:spcBef>
          <a:spcPts val="199"/>
        </a:spcBef>
        <a:spcAft>
          <a:spcPct val="0"/>
        </a:spcAft>
        <a:defRPr sz="1500">
          <a:solidFill>
            <a:schemeClr val="tx1"/>
          </a:solidFill>
          <a:latin typeface="+mn-lt"/>
          <a:ea typeface="+mn-ea"/>
          <a:cs typeface="+mn-cs"/>
          <a:sym typeface="Helvetica" pitchFamily="-65" charset="0"/>
        </a:defRPr>
      </a:lvl9pPr>
    </p:bodyStyle>
    <p:otherStyle>
      <a:defPPr>
        <a:defRPr lang="en-US"/>
      </a:defPPr>
      <a:lvl1pPr marL="0" algn="l" defTabSz="45704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041" algn="l" defTabSz="45704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084" algn="l" defTabSz="45704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125" algn="l" defTabSz="45704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167" algn="l" defTabSz="45704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209" algn="l" defTabSz="45704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253" algn="l" defTabSz="45704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9294" algn="l" defTabSz="45704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6338" algn="l" defTabSz="45704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chart" Target="../charts/chart1.xml"/><Relationship Id="rId3" Type="http://schemas.openxmlformats.org/officeDocument/2006/relationships/chart" Target="../charts/char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Performance Analysis and Capacity Estimation in the Cloud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sz="5200" dirty="0">
              <a:solidFill>
                <a:srgbClr val="AFBEE3"/>
              </a:solidFill>
            </a:endParaRPr>
          </a:p>
        </p:txBody>
      </p:sp>
      <p:sp>
        <p:nvSpPr>
          <p:cNvPr id="8194" name="Rectangle 2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lvl="1"/>
            <a:endParaRPr lang="en-US" dirty="0" smtClean="0"/>
          </a:p>
          <a:p>
            <a:pPr lvl="1"/>
            <a:r>
              <a:rPr lang="en-US" dirty="0" err="1" smtClean="0"/>
              <a:t>Goranka</a:t>
            </a:r>
            <a:r>
              <a:rPr lang="en-US" dirty="0" smtClean="0"/>
              <a:t> </a:t>
            </a:r>
            <a:r>
              <a:rPr lang="en-US" smtClean="0"/>
              <a:t>Bjedov</a:t>
            </a:r>
            <a:endParaRPr lang="en-US" dirty="0" smtClean="0"/>
          </a:p>
          <a:p>
            <a:pPr lvl="1"/>
            <a:endParaRPr lang="en-US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7400" y="482600"/>
            <a:ext cx="11811000" cy="762000"/>
          </a:xfrm>
        </p:spPr>
        <p:txBody>
          <a:bodyPr/>
          <a:lstStyle/>
          <a:p>
            <a:r>
              <a:rPr lang="en-US" dirty="0" smtClean="0"/>
              <a:t>Product Performance Analysis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863600" y="1640563"/>
            <a:ext cx="10439400" cy="45325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sz="3200" dirty="0" smtClean="0">
                <a:solidFill>
                  <a:schemeClr val="tx1">
                    <a:lumMod val="85000"/>
                  </a:schemeClr>
                </a:solidFill>
              </a:rPr>
              <a:t>Goal: Understand Product System Behavior</a:t>
            </a:r>
          </a:p>
          <a:p>
            <a:pPr marL="742791" lvl="1" indent="-285750">
              <a:buFont typeface="Arial"/>
              <a:buChar char="•"/>
            </a:pPr>
            <a:r>
              <a:rPr lang="en-US" sz="3200" dirty="0" smtClean="0">
                <a:solidFill>
                  <a:schemeClr val="tx1">
                    <a:lumMod val="85000"/>
                  </a:schemeClr>
                </a:solidFill>
              </a:rPr>
              <a:t>Monitor all servers that comprise a system</a:t>
            </a:r>
          </a:p>
          <a:p>
            <a:pPr marL="742791" lvl="1" indent="-285750">
              <a:buFont typeface="Arial"/>
              <a:buChar char="•"/>
            </a:pPr>
            <a:r>
              <a:rPr lang="en-US" sz="3200" dirty="0" smtClean="0">
                <a:solidFill>
                  <a:schemeClr val="tx1">
                    <a:lumMod val="85000"/>
                  </a:schemeClr>
                </a:solidFill>
              </a:rPr>
              <a:t>Create all of their performance graphs</a:t>
            </a:r>
          </a:p>
          <a:p>
            <a:pPr marL="742791" lvl="1" indent="-285750">
              <a:buFont typeface="Arial"/>
              <a:buChar char="•"/>
            </a:pPr>
            <a:r>
              <a:rPr lang="en-US" sz="3200" dirty="0" smtClean="0">
                <a:solidFill>
                  <a:schemeClr val="tx1">
                    <a:lumMod val="85000"/>
                  </a:schemeClr>
                </a:solidFill>
              </a:rPr>
              <a:t>Perform statistical analysis on the data</a:t>
            </a:r>
          </a:p>
          <a:p>
            <a:pPr lvl="1"/>
            <a:endParaRPr lang="en-US" sz="3200" dirty="0" smtClean="0">
              <a:solidFill>
                <a:schemeClr val="tx1">
                  <a:lumMod val="85000"/>
                </a:schemeClr>
              </a:solidFill>
            </a:endParaRPr>
          </a:p>
          <a:p>
            <a:pPr marL="285750" indent="-285750">
              <a:buFont typeface="Arial"/>
              <a:buChar char="•"/>
            </a:pPr>
            <a:r>
              <a:rPr lang="en-US" sz="3200" dirty="0" smtClean="0">
                <a:solidFill>
                  <a:schemeClr val="tx1">
                    <a:lumMod val="85000"/>
                  </a:schemeClr>
                </a:solidFill>
              </a:rPr>
              <a:t>Understand optimal system configuration</a:t>
            </a:r>
          </a:p>
          <a:p>
            <a:pPr marL="742791" lvl="1" indent="-285750">
              <a:buFont typeface="Arial"/>
              <a:buChar char="•"/>
            </a:pPr>
            <a:r>
              <a:rPr lang="en-US" sz="3200" dirty="0" smtClean="0">
                <a:solidFill>
                  <a:schemeClr val="tx1">
                    <a:lumMod val="85000"/>
                  </a:schemeClr>
                </a:solidFill>
              </a:rPr>
              <a:t>How many machines?</a:t>
            </a:r>
          </a:p>
          <a:p>
            <a:pPr marL="742791" lvl="1" indent="-285750">
              <a:buFont typeface="Arial"/>
              <a:buChar char="•"/>
            </a:pPr>
            <a:r>
              <a:rPr lang="en-US" sz="3200" dirty="0" smtClean="0">
                <a:solidFill>
                  <a:schemeClr val="tx1">
                    <a:lumMod val="85000"/>
                  </a:schemeClr>
                </a:solidFill>
              </a:rPr>
              <a:t>What kinds of machines?</a:t>
            </a:r>
          </a:p>
          <a:p>
            <a:pPr marL="742791" lvl="1" indent="-285750">
              <a:buFont typeface="Arial"/>
              <a:buChar char="•"/>
            </a:pPr>
            <a:r>
              <a:rPr lang="en-US" sz="3200" dirty="0" smtClean="0">
                <a:solidFill>
                  <a:schemeClr val="tx1">
                    <a:lumMod val="85000"/>
                  </a:schemeClr>
                </a:solidFill>
              </a:rPr>
              <a:t>What should be the layout in a rack? In a datacenter?</a:t>
            </a:r>
          </a:p>
          <a:p>
            <a:pPr marL="742791" lvl="1" indent="-285750">
              <a:buFont typeface="Arial"/>
              <a:buChar char="•"/>
            </a:pPr>
            <a:r>
              <a:rPr lang="en-US" sz="3200" dirty="0" smtClean="0">
                <a:solidFill>
                  <a:schemeClr val="tx1">
                    <a:lumMod val="85000"/>
                  </a:schemeClr>
                </a:solidFill>
              </a:rPr>
              <a:t>What kinds of networking gear is needed?</a:t>
            </a:r>
          </a:p>
        </p:txBody>
      </p:sp>
    </p:spTree>
    <p:extLst>
      <p:ext uri="{BB962C8B-B14F-4D97-AF65-F5344CB8AC3E}">
        <p14:creationId xmlns:p14="http://schemas.microsoft.com/office/powerpoint/2010/main" val="2726512015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7400" y="482600"/>
            <a:ext cx="11811000" cy="762000"/>
          </a:xfrm>
        </p:spPr>
        <p:txBody>
          <a:bodyPr/>
          <a:lstStyle/>
          <a:p>
            <a:r>
              <a:rPr lang="en-US" dirty="0" smtClean="0"/>
              <a:t>Product Performance Analysis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863600" y="1640563"/>
            <a:ext cx="10439400" cy="54189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chemeClr val="tx1">
                    <a:lumMod val="85000"/>
                  </a:schemeClr>
                </a:solidFill>
              </a:rPr>
              <a:t>You are trying to eliminate expensive mistakes:</a:t>
            </a:r>
          </a:p>
          <a:p>
            <a:pPr marL="914241" lvl="1" indent="-457200">
              <a:buFont typeface="Arial"/>
              <a:buChar char="•"/>
            </a:pPr>
            <a:r>
              <a:rPr lang="en-US" sz="3200" dirty="0" smtClean="0">
                <a:solidFill>
                  <a:schemeClr val="tx1">
                    <a:lumMod val="85000"/>
                  </a:schemeClr>
                </a:solidFill>
              </a:rPr>
              <a:t>Parts of service require high-performance servers, so the whole service requests the same type of a machine</a:t>
            </a:r>
          </a:p>
          <a:p>
            <a:pPr marL="914241" lvl="1" indent="-457200">
              <a:buFont typeface="Arial"/>
              <a:buChar char="•"/>
            </a:pPr>
            <a:r>
              <a:rPr lang="en-US" sz="3200" dirty="0" smtClean="0">
                <a:solidFill>
                  <a:schemeClr val="tx1">
                    <a:lumMod val="85000"/>
                  </a:schemeClr>
                </a:solidFill>
              </a:rPr>
              <a:t>Sometimes, people ask for the best servers “just in case”</a:t>
            </a:r>
          </a:p>
          <a:p>
            <a:pPr marL="914241" lvl="1" indent="-457200">
              <a:buFont typeface="Arial"/>
              <a:buChar char="•"/>
            </a:pPr>
            <a:r>
              <a:rPr lang="en-US" sz="3200" dirty="0" smtClean="0">
                <a:solidFill>
                  <a:schemeClr val="tx1">
                    <a:lumMod val="85000"/>
                  </a:schemeClr>
                </a:solidFill>
              </a:rPr>
              <a:t>Sometimes, people ask for gear customizations that can be avoided with proper gear selection</a:t>
            </a:r>
            <a:endParaRPr lang="en-US" sz="3200" dirty="0">
              <a:solidFill>
                <a:schemeClr val="tx1">
                  <a:lumMod val="85000"/>
                </a:schemeClr>
              </a:solidFill>
            </a:endParaRPr>
          </a:p>
          <a:p>
            <a:endParaRPr lang="en-US" sz="3200" dirty="0" smtClean="0">
              <a:solidFill>
                <a:schemeClr val="tx1">
                  <a:lumMod val="85000"/>
                </a:schemeClr>
              </a:solidFill>
            </a:endParaRPr>
          </a:p>
          <a:p>
            <a:r>
              <a:rPr lang="en-US" sz="3200" dirty="0" smtClean="0">
                <a:solidFill>
                  <a:schemeClr val="tx1">
                    <a:lumMod val="85000"/>
                  </a:schemeClr>
                </a:solidFill>
              </a:rPr>
              <a:t>Smart capacity planning team keeps a buffer that allows for quick fixes if the service needs are underestimated and can swap new gear very quickly.</a:t>
            </a:r>
          </a:p>
        </p:txBody>
      </p:sp>
    </p:spTree>
    <p:extLst>
      <p:ext uri="{BB962C8B-B14F-4D97-AF65-F5344CB8AC3E}">
        <p14:creationId xmlns:p14="http://schemas.microsoft.com/office/powerpoint/2010/main" val="4138996094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217" name="Group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60445797"/>
              </p:ext>
            </p:extLst>
          </p:nvPr>
        </p:nvGraphicFramePr>
        <p:xfrm>
          <a:off x="482600" y="1778000"/>
          <a:ext cx="12115800" cy="5061157"/>
        </p:xfrm>
        <a:graphic>
          <a:graphicData uri="http://schemas.openxmlformats.org/drawingml/2006/table">
            <a:tbl>
              <a:tblPr/>
              <a:tblGrid>
                <a:gridCol w="1159520"/>
                <a:gridCol w="10956280"/>
              </a:tblGrid>
              <a:tr h="843967">
                <a:tc>
                  <a:txBody>
                    <a:bodyPr/>
                    <a:lstStyle/>
                    <a:p>
                      <a:pPr marL="2540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15995"/>
                          </a:solidFill>
                          <a:effectLst/>
                          <a:latin typeface="Vista Sans OT Bold" pitchFamily="-65" charset="0"/>
                          <a:ea typeface="Vista Sans OT Bold" pitchFamily="-65" charset="0"/>
                          <a:cs typeface="Vista Sans OT Bold" pitchFamily="-65" charset="0"/>
                          <a:sym typeface="Vista Sans OT Bold" pitchFamily="-65" charset="0"/>
                        </a:rPr>
                        <a:t>1</a:t>
                      </a:r>
                      <a:endParaRPr kumimoji="0" lang="en-US" sz="4900" b="0" i="0" u="none" strike="noStrike" cap="none" normalizeH="0" baseline="0" dirty="0">
                        <a:ln>
                          <a:noFill/>
                        </a:ln>
                        <a:solidFill>
                          <a:srgbClr val="415995"/>
                        </a:solidFill>
                        <a:effectLst/>
                        <a:latin typeface="Vista Sans OT Bold" pitchFamily="-65" charset="0"/>
                        <a:ea typeface="Vista Sans OT Bold" pitchFamily="-65" charset="0"/>
                        <a:cs typeface="Vista Sans OT Bold" pitchFamily="-65" charset="0"/>
                        <a:sym typeface="Vista Sans OT Bold" pitchFamily="-65" charset="0"/>
                      </a:endParaRPr>
                    </a:p>
                  </a:txBody>
                  <a:tcPr marL="63500" marR="63500" marT="63500" marB="63500" anchor="ctr" horzOverflow="overflow">
                    <a:lnL cap="flat">
                      <a:noFill/>
                    </a:lnL>
                    <a:lnR cap="flat">
                      <a:noFill/>
                    </a:lnR>
                    <a:lnT w="50800" cap="flat" cmpd="sng" algn="ctr">
                      <a:solidFill>
                        <a:srgbClr val="4159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0" cap="flat" cmpd="sng" algn="ctr">
                      <a:solidFill>
                        <a:srgbClr val="4159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EE9"/>
                    </a:solidFill>
                  </a:tcPr>
                </a:tc>
                <a:tc>
                  <a:txBody>
                    <a:bodyPr/>
                    <a:lstStyle/>
                    <a:p>
                      <a:pPr marL="2540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3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3"/>
                          </a:solidFill>
                          <a:effectLst/>
                          <a:latin typeface="Vista Sans OT Reg" pitchFamily="-65" charset="0"/>
                          <a:ea typeface="Vista Sans OT Reg" pitchFamily="-65" charset="0"/>
                          <a:cs typeface="Vista Sans OT Reg" pitchFamily="-65" charset="0"/>
                          <a:sym typeface="Vista Sans OT Reg" pitchFamily="-65" charset="0"/>
                        </a:rPr>
                        <a:t>Introduction</a:t>
                      </a:r>
                    </a:p>
                  </a:txBody>
                  <a:tcPr marL="63500" marR="63500" marT="63500" marB="63500" anchor="ctr" horzOverflow="overflow">
                    <a:lnL cap="flat">
                      <a:noFill/>
                    </a:lnL>
                    <a:lnR cap="flat">
                      <a:noFill/>
                    </a:lnR>
                    <a:lnT w="50800" cap="flat" cmpd="sng" algn="ctr">
                      <a:solidFill>
                        <a:srgbClr val="4159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0" cap="flat" cmpd="sng" algn="ctr">
                      <a:solidFill>
                        <a:srgbClr val="4159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EE9"/>
                    </a:solidFill>
                  </a:tcPr>
                </a:tc>
              </a:tr>
              <a:tr h="1036320">
                <a:tc>
                  <a:txBody>
                    <a:bodyPr/>
                    <a:lstStyle/>
                    <a:p>
                      <a:pPr marL="2540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15995"/>
                          </a:solidFill>
                          <a:effectLst/>
                          <a:latin typeface="Vista Sans OT Bold" pitchFamily="-65" charset="0"/>
                          <a:ea typeface="Vista Sans OT Bold" pitchFamily="-65" charset="0"/>
                          <a:cs typeface="Vista Sans OT Bold" pitchFamily="-65" charset="0"/>
                          <a:sym typeface="Vista Sans OT Bold" pitchFamily="-65" charset="0"/>
                        </a:rPr>
                        <a:t>2</a:t>
                      </a:r>
                      <a:endParaRPr kumimoji="0" lang="en-US" sz="4900" b="0" i="0" u="none" strike="noStrike" cap="none" normalizeH="0" baseline="0" dirty="0">
                        <a:ln>
                          <a:noFill/>
                        </a:ln>
                        <a:solidFill>
                          <a:srgbClr val="415995"/>
                        </a:solidFill>
                        <a:effectLst/>
                        <a:latin typeface="Vista Sans OT Bold" pitchFamily="-65" charset="0"/>
                        <a:ea typeface="Vista Sans OT Bold" pitchFamily="-65" charset="0"/>
                        <a:cs typeface="Vista Sans OT Bold" pitchFamily="-65" charset="0"/>
                        <a:sym typeface="Vista Sans OT Bold" pitchFamily="-65" charset="0"/>
                      </a:endParaRPr>
                    </a:p>
                  </a:txBody>
                  <a:tcPr marL="63500" marR="63500" marT="63500" marB="63500" anchor="ctr" horzOverflow="overflow">
                    <a:lnL cap="flat">
                      <a:noFill/>
                    </a:lnL>
                    <a:lnR cap="flat">
                      <a:noFill/>
                    </a:lnR>
                    <a:lnT w="50800" cap="flat" cmpd="sng" algn="ctr">
                      <a:solidFill>
                        <a:srgbClr val="4159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0" cap="flat" cmpd="sng" algn="ctr">
                      <a:solidFill>
                        <a:srgbClr val="4159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EE9"/>
                    </a:solidFill>
                  </a:tcPr>
                </a:tc>
                <a:tc>
                  <a:txBody>
                    <a:bodyPr/>
                    <a:lstStyle/>
                    <a:p>
                      <a:pPr marL="2540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35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969696"/>
                          </a:solidFill>
                          <a:effectLst/>
                          <a:latin typeface="Vista Sans OT Reg" pitchFamily="-65" charset="0"/>
                          <a:ea typeface="Vista Sans OT Reg" pitchFamily="-65" charset="0"/>
                          <a:cs typeface="Vista Sans OT Reg" pitchFamily="-65" charset="0"/>
                          <a:sym typeface="Vista Sans OT Reg" pitchFamily="-65" charset="0"/>
                        </a:rPr>
                        <a:t>Single Server Performance Analysis</a:t>
                      </a:r>
                      <a:endParaRPr kumimoji="0" lang="en-US" sz="35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969696"/>
                        </a:solidFill>
                        <a:effectLst/>
                        <a:latin typeface="Vista Sans OT Reg" pitchFamily="-65" charset="0"/>
                        <a:ea typeface="Vista Sans OT Reg" pitchFamily="-65" charset="0"/>
                        <a:cs typeface="Vista Sans OT Reg" pitchFamily="-65" charset="0"/>
                        <a:sym typeface="Vista Sans OT Reg" pitchFamily="-65" charset="0"/>
                      </a:endParaRPr>
                    </a:p>
                  </a:txBody>
                  <a:tcPr marL="63500" marR="63500" marT="63500" marB="63500" anchor="ctr" horzOverflow="overflow">
                    <a:lnL cap="flat">
                      <a:noFill/>
                    </a:lnL>
                    <a:lnR cap="flat">
                      <a:noFill/>
                    </a:lnR>
                    <a:lnT w="50800" cap="flat" cmpd="sng" algn="ctr">
                      <a:solidFill>
                        <a:srgbClr val="4159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0" cap="flat" cmpd="sng" algn="ctr">
                      <a:solidFill>
                        <a:srgbClr val="4159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EE9"/>
                    </a:solidFill>
                  </a:tcPr>
                </a:tc>
              </a:tr>
              <a:tr h="1050359">
                <a:tc>
                  <a:txBody>
                    <a:bodyPr/>
                    <a:lstStyle/>
                    <a:p>
                      <a:pPr marL="2540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15995"/>
                          </a:solidFill>
                          <a:effectLst/>
                          <a:latin typeface="Vista Sans OT Bold" pitchFamily="-65" charset="0"/>
                          <a:ea typeface="Vista Sans OT Bold" pitchFamily="-65" charset="0"/>
                          <a:cs typeface="Vista Sans OT Bold" pitchFamily="-65" charset="0"/>
                          <a:sym typeface="Vista Sans OT Bold" pitchFamily="-65" charset="0"/>
                        </a:rPr>
                        <a:t>3</a:t>
                      </a:r>
                      <a:endParaRPr kumimoji="0" lang="en-US" sz="4900" b="0" i="0" u="none" strike="noStrike" cap="none" normalizeH="0" baseline="0" dirty="0">
                        <a:ln>
                          <a:noFill/>
                        </a:ln>
                        <a:solidFill>
                          <a:srgbClr val="415995"/>
                        </a:solidFill>
                        <a:effectLst/>
                        <a:latin typeface="Vista Sans OT Bold" pitchFamily="-65" charset="0"/>
                        <a:ea typeface="Vista Sans OT Bold" pitchFamily="-65" charset="0"/>
                        <a:cs typeface="Vista Sans OT Bold" pitchFamily="-65" charset="0"/>
                        <a:sym typeface="Vista Sans OT Bold" pitchFamily="-65" charset="0"/>
                      </a:endParaRPr>
                    </a:p>
                  </a:txBody>
                  <a:tcPr marL="63500" marR="63500" marT="63500" marB="63500" anchor="ctr" horzOverflow="overflow">
                    <a:lnL cap="flat">
                      <a:noFill/>
                    </a:lnL>
                    <a:lnR cap="flat">
                      <a:noFill/>
                    </a:lnR>
                    <a:lnT w="50800" cap="flat" cmpd="sng" algn="ctr">
                      <a:solidFill>
                        <a:srgbClr val="4159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0" cap="flat" cmpd="sng" algn="ctr">
                      <a:solidFill>
                        <a:srgbClr val="4159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EE9"/>
                    </a:solidFill>
                  </a:tcPr>
                </a:tc>
                <a:tc>
                  <a:txBody>
                    <a:bodyPr/>
                    <a:lstStyle/>
                    <a:p>
                      <a:pPr marL="2540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35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969696"/>
                          </a:solidFill>
                          <a:effectLst/>
                          <a:latin typeface="Vista Sans OT Reg" pitchFamily="-65" charset="0"/>
                          <a:ea typeface="Vista Sans OT Reg" pitchFamily="-65" charset="0"/>
                          <a:cs typeface="Vista Sans OT Reg" pitchFamily="-65" charset="0"/>
                          <a:sym typeface="Vista Sans OT Reg" pitchFamily="-65" charset="0"/>
                        </a:rPr>
                        <a:t>Product Performance Analysis</a:t>
                      </a:r>
                    </a:p>
                  </a:txBody>
                  <a:tcPr marL="63500" marR="63500" marT="63500" marB="63500" anchor="ctr" horzOverflow="overflow">
                    <a:lnL cap="flat">
                      <a:noFill/>
                    </a:lnL>
                    <a:lnR cap="flat">
                      <a:noFill/>
                    </a:lnR>
                    <a:lnT w="50800" cap="flat" cmpd="sng" algn="ctr">
                      <a:solidFill>
                        <a:srgbClr val="4159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0" cap="flat" cmpd="sng" algn="ctr">
                      <a:solidFill>
                        <a:srgbClr val="4159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EE9"/>
                    </a:solidFill>
                  </a:tcPr>
                </a:tc>
              </a:tr>
              <a:tr h="1050359">
                <a:tc>
                  <a:txBody>
                    <a:bodyPr/>
                    <a:lstStyle/>
                    <a:p>
                      <a:pPr marL="2540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15995"/>
                          </a:solidFill>
                          <a:effectLst/>
                          <a:latin typeface="Vista Sans OT Bold" pitchFamily="-65" charset="0"/>
                          <a:ea typeface="Vista Sans OT Bold" pitchFamily="-65" charset="0"/>
                          <a:cs typeface="Vista Sans OT Bold" pitchFamily="-65" charset="0"/>
                          <a:sym typeface="Vista Sans OT Bold" pitchFamily="-65" charset="0"/>
                        </a:rPr>
                        <a:t>4</a:t>
                      </a:r>
                    </a:p>
                  </a:txBody>
                  <a:tcPr marL="63500" marR="63500" marT="63500" marB="63500" anchor="ctr" horzOverflow="overflow">
                    <a:lnL cap="flat">
                      <a:noFill/>
                    </a:lnL>
                    <a:lnR cap="flat">
                      <a:noFill/>
                    </a:lnR>
                    <a:lnT w="50800" cap="flat" cmpd="sng" algn="ctr">
                      <a:solidFill>
                        <a:srgbClr val="4159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0" cap="flat" cmpd="sng" algn="ctr">
                      <a:solidFill>
                        <a:srgbClr val="4159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EE9"/>
                    </a:solidFill>
                  </a:tcPr>
                </a:tc>
                <a:tc>
                  <a:txBody>
                    <a:bodyPr/>
                    <a:lstStyle/>
                    <a:p>
                      <a:pPr marL="2540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3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ista Sans OT Reg" pitchFamily="-65" charset="0"/>
                          <a:ea typeface="Vista Sans OT Reg" pitchFamily="-65" charset="0"/>
                          <a:cs typeface="Vista Sans OT Reg" pitchFamily="-65" charset="0"/>
                          <a:sym typeface="Vista Sans OT Reg" pitchFamily="-65" charset="0"/>
                        </a:rPr>
                        <a:t>Capacity Planning</a:t>
                      </a:r>
                    </a:p>
                  </a:txBody>
                  <a:tcPr marL="63500" marR="63500" marT="63500" marB="63500" anchor="ctr" horzOverflow="overflow">
                    <a:lnL cap="flat">
                      <a:noFill/>
                    </a:lnL>
                    <a:lnR cap="flat">
                      <a:noFill/>
                    </a:lnR>
                    <a:lnT w="50800" cap="flat" cmpd="sng" algn="ctr">
                      <a:solidFill>
                        <a:srgbClr val="4159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0" cap="flat" cmpd="sng" algn="ctr">
                      <a:solidFill>
                        <a:srgbClr val="4159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EE9"/>
                    </a:solidFill>
                  </a:tcPr>
                </a:tc>
              </a:tr>
              <a:tr h="1050359">
                <a:tc>
                  <a:txBody>
                    <a:bodyPr/>
                    <a:lstStyle/>
                    <a:p>
                      <a:pPr marL="2540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15995"/>
                          </a:solidFill>
                          <a:effectLst/>
                          <a:latin typeface="Vista Sans OT Bold" pitchFamily="-65" charset="0"/>
                          <a:ea typeface="Vista Sans OT Bold" pitchFamily="-65" charset="0"/>
                          <a:cs typeface="Vista Sans OT Bold" pitchFamily="-65" charset="0"/>
                          <a:sym typeface="Vista Sans OT Bold" pitchFamily="-65" charset="0"/>
                        </a:rPr>
                        <a:t>5</a:t>
                      </a:r>
                    </a:p>
                  </a:txBody>
                  <a:tcPr marL="63500" marR="63500" marT="63500" marB="63500" anchor="ctr" horzOverflow="overflow">
                    <a:lnL cap="flat">
                      <a:noFill/>
                    </a:lnL>
                    <a:lnR cap="flat">
                      <a:noFill/>
                    </a:lnR>
                    <a:lnT w="50800" cap="flat" cmpd="sng" algn="ctr">
                      <a:solidFill>
                        <a:srgbClr val="4159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0" cap="flat" cmpd="sng" algn="ctr">
                      <a:solidFill>
                        <a:srgbClr val="4159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EE9"/>
                    </a:solidFill>
                  </a:tcPr>
                </a:tc>
                <a:tc>
                  <a:txBody>
                    <a:bodyPr/>
                    <a:lstStyle/>
                    <a:p>
                      <a:pPr marL="2540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3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969696"/>
                          </a:solidFill>
                          <a:effectLst/>
                          <a:latin typeface="Vista Sans OT Reg" pitchFamily="-65" charset="0"/>
                          <a:ea typeface="Vista Sans OT Reg" pitchFamily="-65" charset="0"/>
                          <a:cs typeface="Vista Sans OT Reg" pitchFamily="-65" charset="0"/>
                          <a:sym typeface="Vista Sans OT Reg" pitchFamily="-65" charset="0"/>
                        </a:rPr>
                        <a:t>Putting it All Together</a:t>
                      </a:r>
                    </a:p>
                  </a:txBody>
                  <a:tcPr marL="63500" marR="63500" marT="63500" marB="63500" anchor="ctr" horzOverflow="overflow">
                    <a:lnL cap="flat">
                      <a:noFill/>
                    </a:lnL>
                    <a:lnR cap="flat">
                      <a:noFill/>
                    </a:lnR>
                    <a:lnT w="50800" cap="flat" cmpd="sng" algn="ctr">
                      <a:solidFill>
                        <a:srgbClr val="4159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0" cap="flat" cmpd="sng" algn="ctr">
                      <a:solidFill>
                        <a:srgbClr val="4159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EE9"/>
                    </a:solidFill>
                  </a:tcPr>
                </a:tc>
              </a:tr>
            </a:tbl>
          </a:graphicData>
        </a:graphic>
      </p:graphicFrame>
      <p:sp>
        <p:nvSpPr>
          <p:cNvPr id="9255" name="Rectangle 39"/>
          <p:cNvSpPr>
            <a:spLocks noGrp="1" noChangeArrowheads="1"/>
          </p:cNvSpPr>
          <p:nvPr>
            <p:ph type="title"/>
          </p:nvPr>
        </p:nvSpPr>
        <p:spPr>
          <a:xfrm>
            <a:off x="787400" y="647704"/>
            <a:ext cx="11417300" cy="660401"/>
          </a:xfrm>
          <a:ln/>
        </p:spPr>
        <p:txBody>
          <a:bodyPr lIns="0" tIns="0" rIns="0" bIns="0" anchor="t"/>
          <a:lstStyle/>
          <a:p>
            <a:r>
              <a:rPr lang="en-US" dirty="0"/>
              <a:t>Agenda</a:t>
            </a:r>
          </a:p>
        </p:txBody>
      </p:sp>
    </p:spTree>
    <p:extLst>
      <p:ext uri="{BB962C8B-B14F-4D97-AF65-F5344CB8AC3E}">
        <p14:creationId xmlns:p14="http://schemas.microsoft.com/office/powerpoint/2010/main" val="1947455533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7400" y="482600"/>
            <a:ext cx="11811000" cy="762000"/>
          </a:xfrm>
        </p:spPr>
        <p:txBody>
          <a:bodyPr/>
          <a:lstStyle/>
          <a:p>
            <a:r>
              <a:rPr lang="en-US" dirty="0" smtClean="0"/>
              <a:t>Capacity Planning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863600" y="1640563"/>
            <a:ext cx="10439400" cy="45325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chemeClr val="tx1">
                    <a:lumMod val="85000"/>
                  </a:schemeClr>
                </a:solidFill>
              </a:rPr>
              <a:t>Answers questions like:</a:t>
            </a:r>
          </a:p>
          <a:p>
            <a:pPr marL="971391" lvl="1" indent="-514350">
              <a:buFont typeface="+mj-lt"/>
              <a:buAutoNum type="arabicPeriod"/>
            </a:pPr>
            <a:r>
              <a:rPr lang="en-US" sz="3200" dirty="0" smtClean="0">
                <a:solidFill>
                  <a:schemeClr val="tx1">
                    <a:lumMod val="85000"/>
                  </a:schemeClr>
                </a:solidFill>
              </a:rPr>
              <a:t>How many machines and with which configurations are needed?</a:t>
            </a:r>
          </a:p>
          <a:p>
            <a:pPr marL="971391" lvl="1" indent="-514350">
              <a:buFont typeface="+mj-lt"/>
              <a:buAutoNum type="arabicPeriod"/>
            </a:pPr>
            <a:r>
              <a:rPr lang="en-US" sz="3200" dirty="0" smtClean="0">
                <a:solidFill>
                  <a:schemeClr val="tx1">
                    <a:lumMod val="85000"/>
                  </a:schemeClr>
                </a:solidFill>
              </a:rPr>
              <a:t>How many datacenters, clusters, racks are needed?</a:t>
            </a:r>
          </a:p>
          <a:p>
            <a:pPr marL="971391" lvl="1" indent="-514350">
              <a:buFont typeface="+mj-lt"/>
              <a:buAutoNum type="arabicPeriod"/>
            </a:pPr>
            <a:r>
              <a:rPr lang="en-US" sz="3200" dirty="0" smtClean="0">
                <a:solidFill>
                  <a:schemeClr val="tx1">
                    <a:lumMod val="85000"/>
                  </a:schemeClr>
                </a:solidFill>
              </a:rPr>
              <a:t>What is the layout of datacenters and clusters?</a:t>
            </a:r>
          </a:p>
          <a:p>
            <a:pPr marL="971391" lvl="1" indent="-514350">
              <a:buFont typeface="+mj-lt"/>
              <a:buAutoNum type="arabicPeriod"/>
            </a:pPr>
            <a:r>
              <a:rPr lang="en-US" sz="3200" dirty="0" smtClean="0">
                <a:solidFill>
                  <a:schemeClr val="tx1">
                    <a:lumMod val="85000"/>
                  </a:schemeClr>
                </a:solidFill>
              </a:rPr>
              <a:t>How much power is needed?</a:t>
            </a:r>
          </a:p>
          <a:p>
            <a:pPr marL="971391" lvl="1" indent="-514350">
              <a:buFont typeface="+mj-lt"/>
              <a:buAutoNum type="arabicPeriod"/>
            </a:pPr>
            <a:r>
              <a:rPr lang="en-US" sz="3200" dirty="0" smtClean="0">
                <a:solidFill>
                  <a:schemeClr val="tx1">
                    <a:lumMod val="85000"/>
                  </a:schemeClr>
                </a:solidFill>
              </a:rPr>
              <a:t>What are networking needs:</a:t>
            </a:r>
          </a:p>
          <a:p>
            <a:pPr marL="1371284" lvl="2" indent="-457200">
              <a:buFont typeface="Arial"/>
              <a:buChar char="•"/>
            </a:pPr>
            <a:r>
              <a:rPr lang="en-US" sz="3200" dirty="0" smtClean="0">
                <a:solidFill>
                  <a:schemeClr val="tx1">
                    <a:lumMod val="85000"/>
                  </a:schemeClr>
                </a:solidFill>
              </a:rPr>
              <a:t>Between clusters</a:t>
            </a:r>
          </a:p>
          <a:p>
            <a:pPr marL="1371284" lvl="2" indent="-457200">
              <a:buFont typeface="Arial"/>
              <a:buChar char="•"/>
            </a:pPr>
            <a:r>
              <a:rPr lang="en-US" sz="3200" dirty="0" smtClean="0">
                <a:solidFill>
                  <a:schemeClr val="tx1">
                    <a:lumMod val="85000"/>
                  </a:schemeClr>
                </a:solidFill>
              </a:rPr>
              <a:t>Between data centers</a:t>
            </a:r>
          </a:p>
          <a:p>
            <a:pPr marL="1371284" lvl="2" indent="-457200">
              <a:buFont typeface="Arial"/>
              <a:buChar char="•"/>
            </a:pPr>
            <a:r>
              <a:rPr lang="en-US" sz="3200" dirty="0" smtClean="0">
                <a:solidFill>
                  <a:schemeClr val="tx1">
                    <a:lumMod val="85000"/>
                  </a:schemeClr>
                </a:solidFill>
              </a:rPr>
              <a:t>Between racks </a:t>
            </a:r>
          </a:p>
        </p:txBody>
      </p:sp>
    </p:spTree>
    <p:extLst>
      <p:ext uri="{BB962C8B-B14F-4D97-AF65-F5344CB8AC3E}">
        <p14:creationId xmlns:p14="http://schemas.microsoft.com/office/powerpoint/2010/main" val="2557359088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7400" y="482600"/>
            <a:ext cx="11811000" cy="762000"/>
          </a:xfrm>
        </p:spPr>
        <p:txBody>
          <a:bodyPr/>
          <a:lstStyle/>
          <a:p>
            <a:r>
              <a:rPr lang="en-US" dirty="0" smtClean="0"/>
              <a:t>Capacity Planning, cont.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863600" y="1640563"/>
            <a:ext cx="10439400" cy="58621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chemeClr val="tx1">
                    <a:lumMod val="85000"/>
                  </a:schemeClr>
                </a:solidFill>
              </a:rPr>
              <a:t>What do you need to take into account:</a:t>
            </a:r>
          </a:p>
          <a:p>
            <a:pPr marL="971391" lvl="1" indent="-514350">
              <a:buFont typeface="+mj-lt"/>
              <a:buAutoNum type="arabicPeriod"/>
            </a:pPr>
            <a:r>
              <a:rPr lang="en-US" sz="3200" dirty="0" smtClean="0">
                <a:solidFill>
                  <a:schemeClr val="tx1">
                    <a:lumMod val="85000"/>
                  </a:schemeClr>
                </a:solidFill>
              </a:rPr>
              <a:t>User growth</a:t>
            </a:r>
          </a:p>
          <a:p>
            <a:pPr marL="971391" lvl="1" indent="-514350">
              <a:buFont typeface="+mj-lt"/>
              <a:buAutoNum type="arabicPeriod"/>
            </a:pPr>
            <a:r>
              <a:rPr lang="en-US" sz="3200" dirty="0" smtClean="0">
                <a:solidFill>
                  <a:schemeClr val="tx1">
                    <a:lumMod val="85000"/>
                  </a:schemeClr>
                </a:solidFill>
              </a:rPr>
              <a:t>Usage growth</a:t>
            </a:r>
          </a:p>
          <a:p>
            <a:pPr marL="971391" lvl="1" indent="-514350">
              <a:buFont typeface="+mj-lt"/>
              <a:buAutoNum type="arabicPeriod"/>
            </a:pPr>
            <a:r>
              <a:rPr lang="en-US" sz="3200" dirty="0" smtClean="0">
                <a:solidFill>
                  <a:schemeClr val="tx1">
                    <a:lumMod val="85000"/>
                  </a:schemeClr>
                </a:solidFill>
              </a:rPr>
              <a:t>Product growth</a:t>
            </a:r>
          </a:p>
          <a:p>
            <a:pPr marL="971391" lvl="1" indent="-514350">
              <a:buFont typeface="+mj-lt"/>
              <a:buAutoNum type="arabicPeriod"/>
            </a:pPr>
            <a:r>
              <a:rPr lang="en-US" sz="3200" dirty="0" smtClean="0">
                <a:solidFill>
                  <a:schemeClr val="tx1">
                    <a:lumMod val="85000"/>
                  </a:schemeClr>
                </a:solidFill>
              </a:rPr>
              <a:t>Performance degradations</a:t>
            </a:r>
          </a:p>
          <a:p>
            <a:pPr marL="971391" lvl="1" indent="-514350">
              <a:buFont typeface="+mj-lt"/>
              <a:buAutoNum type="arabicPeriod"/>
            </a:pPr>
            <a:r>
              <a:rPr lang="en-US" sz="3200" dirty="0" smtClean="0">
                <a:solidFill>
                  <a:schemeClr val="tx1">
                    <a:lumMod val="85000"/>
                  </a:schemeClr>
                </a:solidFill>
              </a:rPr>
              <a:t>Hardware improvements</a:t>
            </a:r>
          </a:p>
          <a:p>
            <a:endParaRPr lang="en-US" sz="3200" dirty="0">
              <a:solidFill>
                <a:schemeClr val="tx1">
                  <a:lumMod val="85000"/>
                </a:schemeClr>
              </a:solidFill>
            </a:endParaRPr>
          </a:p>
          <a:p>
            <a:r>
              <a:rPr lang="en-US" sz="3200" dirty="0" smtClean="0">
                <a:solidFill>
                  <a:schemeClr val="tx1">
                    <a:lumMod val="85000"/>
                  </a:schemeClr>
                </a:solidFill>
              </a:rPr>
              <a:t>Design considerations:</a:t>
            </a:r>
          </a:p>
          <a:p>
            <a:pPr marL="914241" lvl="1" indent="-457200">
              <a:buFont typeface="Arial"/>
              <a:buChar char="•"/>
            </a:pPr>
            <a:r>
              <a:rPr lang="en-US" sz="3200" dirty="0" smtClean="0">
                <a:solidFill>
                  <a:schemeClr val="tx1">
                    <a:lumMod val="85000"/>
                  </a:schemeClr>
                </a:solidFill>
              </a:rPr>
              <a:t>No single point of failure</a:t>
            </a:r>
          </a:p>
          <a:p>
            <a:pPr marL="914241" lvl="1" indent="-457200">
              <a:buFont typeface="Arial"/>
              <a:buChar char="•"/>
            </a:pPr>
            <a:r>
              <a:rPr lang="en-US" sz="3200" dirty="0" smtClean="0">
                <a:solidFill>
                  <a:schemeClr val="tx1">
                    <a:lumMod val="85000"/>
                  </a:schemeClr>
                </a:solidFill>
              </a:rPr>
              <a:t>Graceful degradation of service under unpredictable unfavorable conditions (attack, power failure, etc.)</a:t>
            </a:r>
          </a:p>
          <a:p>
            <a:pPr marL="914241" lvl="1" indent="-457200">
              <a:buFont typeface="Arial"/>
              <a:buChar char="•"/>
            </a:pPr>
            <a:r>
              <a:rPr lang="en-US" sz="3200" dirty="0" smtClean="0">
                <a:solidFill>
                  <a:schemeClr val="tx1">
                    <a:lumMod val="85000"/>
                  </a:schemeClr>
                </a:solidFill>
              </a:rPr>
              <a:t>Understand risks and potential losses </a:t>
            </a:r>
          </a:p>
        </p:txBody>
      </p:sp>
    </p:spTree>
    <p:extLst>
      <p:ext uri="{BB962C8B-B14F-4D97-AF65-F5344CB8AC3E}">
        <p14:creationId xmlns:p14="http://schemas.microsoft.com/office/powerpoint/2010/main" val="2562897936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7400" y="482600"/>
            <a:ext cx="11811000" cy="762000"/>
          </a:xfrm>
        </p:spPr>
        <p:txBody>
          <a:bodyPr/>
          <a:lstStyle/>
          <a:p>
            <a:r>
              <a:rPr lang="en-US" dirty="0" smtClean="0"/>
              <a:t>Capacity Planning, cont.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863600" y="1640563"/>
            <a:ext cx="10439400" cy="4089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chemeClr val="tx1">
                    <a:lumMod val="85000"/>
                  </a:schemeClr>
                </a:solidFill>
              </a:rPr>
              <a:t>Other considerations:</a:t>
            </a:r>
          </a:p>
          <a:p>
            <a:pPr marL="971391" lvl="1" indent="-514350">
              <a:buFont typeface="+mj-lt"/>
              <a:buAutoNum type="arabicPeriod"/>
            </a:pPr>
            <a:r>
              <a:rPr lang="en-US" sz="3200" dirty="0" smtClean="0">
                <a:solidFill>
                  <a:schemeClr val="tx1">
                    <a:lumMod val="85000"/>
                  </a:schemeClr>
                </a:solidFill>
              </a:rPr>
              <a:t>What happens when the machines become too old?</a:t>
            </a:r>
          </a:p>
          <a:p>
            <a:pPr marL="971391" lvl="1" indent="-514350">
              <a:buFont typeface="+mj-lt"/>
              <a:buAutoNum type="arabicPeriod"/>
            </a:pPr>
            <a:r>
              <a:rPr lang="en-US" sz="3200" dirty="0" smtClean="0">
                <a:solidFill>
                  <a:schemeClr val="tx1">
                    <a:lumMod val="85000"/>
                  </a:schemeClr>
                </a:solidFill>
              </a:rPr>
              <a:t>What happens when costs of electricity (or something else) change for different data centers?</a:t>
            </a:r>
          </a:p>
          <a:p>
            <a:pPr marL="971391" lvl="1" indent="-514350">
              <a:buFont typeface="+mj-lt"/>
              <a:buAutoNum type="arabicPeriod"/>
            </a:pPr>
            <a:r>
              <a:rPr lang="en-US" sz="3200" dirty="0" smtClean="0">
                <a:solidFill>
                  <a:schemeClr val="tx1">
                    <a:lumMod val="85000"/>
                  </a:schemeClr>
                </a:solidFill>
              </a:rPr>
              <a:t>How do you plan for a year ahead when you fundamentally don’t know what will happen?</a:t>
            </a:r>
          </a:p>
          <a:p>
            <a:pPr marL="971391" lvl="1" indent="-514350">
              <a:buFont typeface="+mj-lt"/>
              <a:buAutoNum type="arabicPeriod"/>
            </a:pPr>
            <a:endParaRPr lang="en-US" sz="3200" dirty="0">
              <a:solidFill>
                <a:schemeClr val="tx1">
                  <a:lumMod val="85000"/>
                </a:schemeClr>
              </a:solidFill>
            </a:endParaRPr>
          </a:p>
          <a:p>
            <a:r>
              <a:rPr lang="en-US" sz="3200" dirty="0" smtClean="0">
                <a:solidFill>
                  <a:schemeClr val="tx1">
                    <a:lumMod val="85000"/>
                  </a:schemeClr>
                </a:solidFill>
              </a:rPr>
              <a:t>Jason Fink et al. “Linux Performance Tuning and Capacity Planning”</a:t>
            </a:r>
          </a:p>
        </p:txBody>
      </p:sp>
    </p:spTree>
    <p:extLst>
      <p:ext uri="{BB962C8B-B14F-4D97-AF65-F5344CB8AC3E}">
        <p14:creationId xmlns:p14="http://schemas.microsoft.com/office/powerpoint/2010/main" val="2562897936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217" name="Group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25509449"/>
              </p:ext>
            </p:extLst>
          </p:nvPr>
        </p:nvGraphicFramePr>
        <p:xfrm>
          <a:off x="482600" y="1778000"/>
          <a:ext cx="12115800" cy="5061157"/>
        </p:xfrm>
        <a:graphic>
          <a:graphicData uri="http://schemas.openxmlformats.org/drawingml/2006/table">
            <a:tbl>
              <a:tblPr/>
              <a:tblGrid>
                <a:gridCol w="1159520"/>
                <a:gridCol w="10956280"/>
              </a:tblGrid>
              <a:tr h="843967">
                <a:tc>
                  <a:txBody>
                    <a:bodyPr/>
                    <a:lstStyle/>
                    <a:p>
                      <a:pPr marL="2540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15995"/>
                          </a:solidFill>
                          <a:effectLst/>
                          <a:latin typeface="Vista Sans OT Bold" pitchFamily="-65" charset="0"/>
                          <a:ea typeface="Vista Sans OT Bold" pitchFamily="-65" charset="0"/>
                          <a:cs typeface="Vista Sans OT Bold" pitchFamily="-65" charset="0"/>
                          <a:sym typeface="Vista Sans OT Bold" pitchFamily="-65" charset="0"/>
                        </a:rPr>
                        <a:t>1</a:t>
                      </a:r>
                      <a:endParaRPr kumimoji="0" lang="en-US" sz="4900" b="0" i="0" u="none" strike="noStrike" cap="none" normalizeH="0" baseline="0" dirty="0">
                        <a:ln>
                          <a:noFill/>
                        </a:ln>
                        <a:solidFill>
                          <a:srgbClr val="415995"/>
                        </a:solidFill>
                        <a:effectLst/>
                        <a:latin typeface="Vista Sans OT Bold" pitchFamily="-65" charset="0"/>
                        <a:ea typeface="Vista Sans OT Bold" pitchFamily="-65" charset="0"/>
                        <a:cs typeface="Vista Sans OT Bold" pitchFamily="-65" charset="0"/>
                        <a:sym typeface="Vista Sans OT Bold" pitchFamily="-65" charset="0"/>
                      </a:endParaRPr>
                    </a:p>
                  </a:txBody>
                  <a:tcPr marL="63500" marR="63500" marT="63500" marB="63500" anchor="ctr" horzOverflow="overflow">
                    <a:lnL cap="flat">
                      <a:noFill/>
                    </a:lnL>
                    <a:lnR cap="flat">
                      <a:noFill/>
                    </a:lnR>
                    <a:lnT w="50800" cap="flat" cmpd="sng" algn="ctr">
                      <a:solidFill>
                        <a:srgbClr val="4159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0" cap="flat" cmpd="sng" algn="ctr">
                      <a:solidFill>
                        <a:srgbClr val="4159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EE9"/>
                    </a:solidFill>
                  </a:tcPr>
                </a:tc>
                <a:tc>
                  <a:txBody>
                    <a:bodyPr/>
                    <a:lstStyle/>
                    <a:p>
                      <a:pPr marL="2540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3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3"/>
                          </a:solidFill>
                          <a:effectLst/>
                          <a:latin typeface="Vista Sans OT Reg" pitchFamily="-65" charset="0"/>
                          <a:ea typeface="Vista Sans OT Reg" pitchFamily="-65" charset="0"/>
                          <a:cs typeface="Vista Sans OT Reg" pitchFamily="-65" charset="0"/>
                          <a:sym typeface="Vista Sans OT Reg" pitchFamily="-65" charset="0"/>
                        </a:rPr>
                        <a:t>Introduction</a:t>
                      </a:r>
                    </a:p>
                  </a:txBody>
                  <a:tcPr marL="63500" marR="63500" marT="63500" marB="63500" anchor="ctr" horzOverflow="overflow">
                    <a:lnL cap="flat">
                      <a:noFill/>
                    </a:lnL>
                    <a:lnR cap="flat">
                      <a:noFill/>
                    </a:lnR>
                    <a:lnT w="50800" cap="flat" cmpd="sng" algn="ctr">
                      <a:solidFill>
                        <a:srgbClr val="4159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0" cap="flat" cmpd="sng" algn="ctr">
                      <a:solidFill>
                        <a:srgbClr val="4159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EE9"/>
                    </a:solidFill>
                  </a:tcPr>
                </a:tc>
              </a:tr>
              <a:tr h="1036320">
                <a:tc>
                  <a:txBody>
                    <a:bodyPr/>
                    <a:lstStyle/>
                    <a:p>
                      <a:pPr marL="2540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15995"/>
                          </a:solidFill>
                          <a:effectLst/>
                          <a:latin typeface="Vista Sans OT Bold" pitchFamily="-65" charset="0"/>
                          <a:ea typeface="Vista Sans OT Bold" pitchFamily="-65" charset="0"/>
                          <a:cs typeface="Vista Sans OT Bold" pitchFamily="-65" charset="0"/>
                          <a:sym typeface="Vista Sans OT Bold" pitchFamily="-65" charset="0"/>
                        </a:rPr>
                        <a:t>2</a:t>
                      </a:r>
                      <a:endParaRPr kumimoji="0" lang="en-US" sz="4900" b="0" i="0" u="none" strike="noStrike" cap="none" normalizeH="0" baseline="0" dirty="0">
                        <a:ln>
                          <a:noFill/>
                        </a:ln>
                        <a:solidFill>
                          <a:srgbClr val="415995"/>
                        </a:solidFill>
                        <a:effectLst/>
                        <a:latin typeface="Vista Sans OT Bold" pitchFamily="-65" charset="0"/>
                        <a:ea typeface="Vista Sans OT Bold" pitchFamily="-65" charset="0"/>
                        <a:cs typeface="Vista Sans OT Bold" pitchFamily="-65" charset="0"/>
                        <a:sym typeface="Vista Sans OT Bold" pitchFamily="-65" charset="0"/>
                      </a:endParaRPr>
                    </a:p>
                  </a:txBody>
                  <a:tcPr marL="63500" marR="63500" marT="63500" marB="63500" anchor="ctr" horzOverflow="overflow">
                    <a:lnL cap="flat">
                      <a:noFill/>
                    </a:lnL>
                    <a:lnR cap="flat">
                      <a:noFill/>
                    </a:lnR>
                    <a:lnT w="50800" cap="flat" cmpd="sng" algn="ctr">
                      <a:solidFill>
                        <a:srgbClr val="4159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0" cap="flat" cmpd="sng" algn="ctr">
                      <a:solidFill>
                        <a:srgbClr val="4159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EE9"/>
                    </a:solidFill>
                  </a:tcPr>
                </a:tc>
                <a:tc>
                  <a:txBody>
                    <a:bodyPr/>
                    <a:lstStyle/>
                    <a:p>
                      <a:pPr marL="2540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35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969696"/>
                          </a:solidFill>
                          <a:effectLst/>
                          <a:latin typeface="Vista Sans OT Reg" pitchFamily="-65" charset="0"/>
                          <a:ea typeface="Vista Sans OT Reg" pitchFamily="-65" charset="0"/>
                          <a:cs typeface="Vista Sans OT Reg" pitchFamily="-65" charset="0"/>
                          <a:sym typeface="Vista Sans OT Reg" pitchFamily="-65" charset="0"/>
                        </a:rPr>
                        <a:t>Single Server Performance Analysis</a:t>
                      </a:r>
                      <a:endParaRPr kumimoji="0" lang="en-US" sz="35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969696"/>
                        </a:solidFill>
                        <a:effectLst/>
                        <a:latin typeface="Vista Sans OT Reg" pitchFamily="-65" charset="0"/>
                        <a:ea typeface="Vista Sans OT Reg" pitchFamily="-65" charset="0"/>
                        <a:cs typeface="Vista Sans OT Reg" pitchFamily="-65" charset="0"/>
                        <a:sym typeface="Vista Sans OT Reg" pitchFamily="-65" charset="0"/>
                      </a:endParaRPr>
                    </a:p>
                  </a:txBody>
                  <a:tcPr marL="63500" marR="63500" marT="63500" marB="63500" anchor="ctr" horzOverflow="overflow">
                    <a:lnL cap="flat">
                      <a:noFill/>
                    </a:lnL>
                    <a:lnR cap="flat">
                      <a:noFill/>
                    </a:lnR>
                    <a:lnT w="50800" cap="flat" cmpd="sng" algn="ctr">
                      <a:solidFill>
                        <a:srgbClr val="4159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0" cap="flat" cmpd="sng" algn="ctr">
                      <a:solidFill>
                        <a:srgbClr val="4159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EE9"/>
                    </a:solidFill>
                  </a:tcPr>
                </a:tc>
              </a:tr>
              <a:tr h="1050359">
                <a:tc>
                  <a:txBody>
                    <a:bodyPr/>
                    <a:lstStyle/>
                    <a:p>
                      <a:pPr marL="2540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15995"/>
                          </a:solidFill>
                          <a:effectLst/>
                          <a:latin typeface="Vista Sans OT Bold" pitchFamily="-65" charset="0"/>
                          <a:ea typeface="Vista Sans OT Bold" pitchFamily="-65" charset="0"/>
                          <a:cs typeface="Vista Sans OT Bold" pitchFamily="-65" charset="0"/>
                          <a:sym typeface="Vista Sans OT Bold" pitchFamily="-65" charset="0"/>
                        </a:rPr>
                        <a:t>3</a:t>
                      </a:r>
                      <a:endParaRPr kumimoji="0" lang="en-US" sz="4900" b="0" i="0" u="none" strike="noStrike" cap="none" normalizeH="0" baseline="0" dirty="0">
                        <a:ln>
                          <a:noFill/>
                        </a:ln>
                        <a:solidFill>
                          <a:srgbClr val="415995"/>
                        </a:solidFill>
                        <a:effectLst/>
                        <a:latin typeface="Vista Sans OT Bold" pitchFamily="-65" charset="0"/>
                        <a:ea typeface="Vista Sans OT Bold" pitchFamily="-65" charset="0"/>
                        <a:cs typeface="Vista Sans OT Bold" pitchFamily="-65" charset="0"/>
                        <a:sym typeface="Vista Sans OT Bold" pitchFamily="-65" charset="0"/>
                      </a:endParaRPr>
                    </a:p>
                  </a:txBody>
                  <a:tcPr marL="63500" marR="63500" marT="63500" marB="63500" anchor="ctr" horzOverflow="overflow">
                    <a:lnL cap="flat">
                      <a:noFill/>
                    </a:lnL>
                    <a:lnR cap="flat">
                      <a:noFill/>
                    </a:lnR>
                    <a:lnT w="50800" cap="flat" cmpd="sng" algn="ctr">
                      <a:solidFill>
                        <a:srgbClr val="4159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0" cap="flat" cmpd="sng" algn="ctr">
                      <a:solidFill>
                        <a:srgbClr val="4159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EE9"/>
                    </a:solidFill>
                  </a:tcPr>
                </a:tc>
                <a:tc>
                  <a:txBody>
                    <a:bodyPr/>
                    <a:lstStyle/>
                    <a:p>
                      <a:pPr marL="2540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35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969696"/>
                          </a:solidFill>
                          <a:effectLst/>
                          <a:latin typeface="Vista Sans OT Reg" pitchFamily="-65" charset="0"/>
                          <a:ea typeface="Vista Sans OT Reg" pitchFamily="-65" charset="0"/>
                          <a:cs typeface="Vista Sans OT Reg" pitchFamily="-65" charset="0"/>
                          <a:sym typeface="Vista Sans OT Reg" pitchFamily="-65" charset="0"/>
                        </a:rPr>
                        <a:t>Product Performance Analysis</a:t>
                      </a:r>
                    </a:p>
                  </a:txBody>
                  <a:tcPr marL="63500" marR="63500" marT="63500" marB="63500" anchor="ctr" horzOverflow="overflow">
                    <a:lnL cap="flat">
                      <a:noFill/>
                    </a:lnL>
                    <a:lnR cap="flat">
                      <a:noFill/>
                    </a:lnR>
                    <a:lnT w="50800" cap="flat" cmpd="sng" algn="ctr">
                      <a:solidFill>
                        <a:srgbClr val="4159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0" cap="flat" cmpd="sng" algn="ctr">
                      <a:solidFill>
                        <a:srgbClr val="4159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EE9"/>
                    </a:solidFill>
                  </a:tcPr>
                </a:tc>
              </a:tr>
              <a:tr h="1050359">
                <a:tc>
                  <a:txBody>
                    <a:bodyPr/>
                    <a:lstStyle/>
                    <a:p>
                      <a:pPr marL="2540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15995"/>
                          </a:solidFill>
                          <a:effectLst/>
                          <a:latin typeface="Vista Sans OT Bold" pitchFamily="-65" charset="0"/>
                          <a:ea typeface="Vista Sans OT Bold" pitchFamily="-65" charset="0"/>
                          <a:cs typeface="Vista Sans OT Bold" pitchFamily="-65" charset="0"/>
                          <a:sym typeface="Vista Sans OT Bold" pitchFamily="-65" charset="0"/>
                        </a:rPr>
                        <a:t>4</a:t>
                      </a:r>
                    </a:p>
                  </a:txBody>
                  <a:tcPr marL="63500" marR="63500" marT="63500" marB="63500" anchor="ctr" horzOverflow="overflow">
                    <a:lnL cap="flat">
                      <a:noFill/>
                    </a:lnL>
                    <a:lnR cap="flat">
                      <a:noFill/>
                    </a:lnR>
                    <a:lnT w="50800" cap="flat" cmpd="sng" algn="ctr">
                      <a:solidFill>
                        <a:srgbClr val="4159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0" cap="flat" cmpd="sng" algn="ctr">
                      <a:solidFill>
                        <a:srgbClr val="4159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EE9"/>
                    </a:solidFill>
                  </a:tcPr>
                </a:tc>
                <a:tc>
                  <a:txBody>
                    <a:bodyPr/>
                    <a:lstStyle/>
                    <a:p>
                      <a:pPr marL="2540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3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969696"/>
                          </a:solidFill>
                          <a:effectLst/>
                          <a:latin typeface="Vista Sans OT Reg" pitchFamily="-65" charset="0"/>
                          <a:ea typeface="Vista Sans OT Reg" pitchFamily="-65" charset="0"/>
                          <a:cs typeface="Vista Sans OT Reg" pitchFamily="-65" charset="0"/>
                          <a:sym typeface="Vista Sans OT Reg" pitchFamily="-65" charset="0"/>
                        </a:rPr>
                        <a:t>Capacity Planning</a:t>
                      </a:r>
                    </a:p>
                  </a:txBody>
                  <a:tcPr marL="63500" marR="63500" marT="63500" marB="63500" anchor="ctr" horzOverflow="overflow">
                    <a:lnL cap="flat">
                      <a:noFill/>
                    </a:lnL>
                    <a:lnR cap="flat">
                      <a:noFill/>
                    </a:lnR>
                    <a:lnT w="50800" cap="flat" cmpd="sng" algn="ctr">
                      <a:solidFill>
                        <a:srgbClr val="4159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0" cap="flat" cmpd="sng" algn="ctr">
                      <a:solidFill>
                        <a:srgbClr val="4159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EE9"/>
                    </a:solidFill>
                  </a:tcPr>
                </a:tc>
              </a:tr>
              <a:tr h="1050359">
                <a:tc>
                  <a:txBody>
                    <a:bodyPr/>
                    <a:lstStyle/>
                    <a:p>
                      <a:pPr marL="2540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15995"/>
                          </a:solidFill>
                          <a:effectLst/>
                          <a:latin typeface="Vista Sans OT Bold" pitchFamily="-65" charset="0"/>
                          <a:ea typeface="Vista Sans OT Bold" pitchFamily="-65" charset="0"/>
                          <a:cs typeface="Vista Sans OT Bold" pitchFamily="-65" charset="0"/>
                          <a:sym typeface="Vista Sans OT Bold" pitchFamily="-65" charset="0"/>
                        </a:rPr>
                        <a:t>5</a:t>
                      </a:r>
                    </a:p>
                  </a:txBody>
                  <a:tcPr marL="63500" marR="63500" marT="63500" marB="63500" anchor="ctr" horzOverflow="overflow">
                    <a:lnL cap="flat">
                      <a:noFill/>
                    </a:lnL>
                    <a:lnR cap="flat">
                      <a:noFill/>
                    </a:lnR>
                    <a:lnT w="50800" cap="flat" cmpd="sng" algn="ctr">
                      <a:solidFill>
                        <a:srgbClr val="4159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0" cap="flat" cmpd="sng" algn="ctr">
                      <a:solidFill>
                        <a:srgbClr val="4159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EE9"/>
                    </a:solidFill>
                  </a:tcPr>
                </a:tc>
                <a:tc>
                  <a:txBody>
                    <a:bodyPr/>
                    <a:lstStyle/>
                    <a:p>
                      <a:pPr marL="2540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3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ista Sans OT Reg" pitchFamily="-65" charset="0"/>
                          <a:ea typeface="Vista Sans OT Reg" pitchFamily="-65" charset="0"/>
                          <a:cs typeface="Vista Sans OT Reg" pitchFamily="-65" charset="0"/>
                          <a:sym typeface="Vista Sans OT Reg" pitchFamily="-65" charset="0"/>
                        </a:rPr>
                        <a:t>Putting it All Together</a:t>
                      </a:r>
                    </a:p>
                  </a:txBody>
                  <a:tcPr marL="63500" marR="63500" marT="63500" marB="63500" anchor="ctr" horzOverflow="overflow">
                    <a:lnL cap="flat">
                      <a:noFill/>
                    </a:lnL>
                    <a:lnR cap="flat">
                      <a:noFill/>
                    </a:lnR>
                    <a:lnT w="50800" cap="flat" cmpd="sng" algn="ctr">
                      <a:solidFill>
                        <a:srgbClr val="4159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0" cap="flat" cmpd="sng" algn="ctr">
                      <a:solidFill>
                        <a:srgbClr val="4159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EE9"/>
                    </a:solidFill>
                  </a:tcPr>
                </a:tc>
              </a:tr>
            </a:tbl>
          </a:graphicData>
        </a:graphic>
      </p:graphicFrame>
      <p:sp>
        <p:nvSpPr>
          <p:cNvPr id="9255" name="Rectangle 39"/>
          <p:cNvSpPr>
            <a:spLocks noGrp="1" noChangeArrowheads="1"/>
          </p:cNvSpPr>
          <p:nvPr>
            <p:ph type="title"/>
          </p:nvPr>
        </p:nvSpPr>
        <p:spPr>
          <a:xfrm>
            <a:off x="787400" y="647704"/>
            <a:ext cx="11417300" cy="660401"/>
          </a:xfrm>
          <a:ln/>
        </p:spPr>
        <p:txBody>
          <a:bodyPr lIns="0" tIns="0" rIns="0" bIns="0" anchor="t"/>
          <a:lstStyle/>
          <a:p>
            <a:r>
              <a:rPr lang="en-US" dirty="0"/>
              <a:t>Agenda</a:t>
            </a:r>
          </a:p>
        </p:txBody>
      </p:sp>
    </p:spTree>
    <p:extLst>
      <p:ext uri="{BB962C8B-B14F-4D97-AF65-F5344CB8AC3E}">
        <p14:creationId xmlns:p14="http://schemas.microsoft.com/office/powerpoint/2010/main" val="1947455533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7400" y="482600"/>
            <a:ext cx="11811000" cy="762000"/>
          </a:xfrm>
        </p:spPr>
        <p:txBody>
          <a:bodyPr/>
          <a:lstStyle/>
          <a:p>
            <a:r>
              <a:rPr lang="en-US" dirty="0" smtClean="0"/>
              <a:t>Putting it all together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863600" y="1640563"/>
            <a:ext cx="10439400" cy="60560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chemeClr val="tx1">
                    <a:lumMod val="85000"/>
                  </a:schemeClr>
                </a:solidFill>
              </a:rPr>
              <a:t>You have all the information:</a:t>
            </a:r>
          </a:p>
          <a:p>
            <a:pPr marL="971391" lvl="1" indent="-514350">
              <a:buFont typeface="+mj-lt"/>
              <a:buAutoNum type="arabicPeriod"/>
            </a:pPr>
            <a:r>
              <a:rPr lang="en-US" sz="3200" dirty="0" smtClean="0">
                <a:solidFill>
                  <a:schemeClr val="tx1">
                    <a:lumMod val="85000"/>
                  </a:schemeClr>
                </a:solidFill>
              </a:rPr>
              <a:t>You know what you have right now (machines, data centers, users, services, etc.)</a:t>
            </a:r>
          </a:p>
          <a:p>
            <a:pPr marL="971391" lvl="1" indent="-514350">
              <a:buFont typeface="+mj-lt"/>
              <a:buAutoNum type="arabicPeriod"/>
            </a:pPr>
            <a:r>
              <a:rPr lang="en-US" sz="3200" dirty="0" smtClean="0">
                <a:solidFill>
                  <a:schemeClr val="tx1">
                    <a:lumMod val="85000"/>
                  </a:schemeClr>
                </a:solidFill>
              </a:rPr>
              <a:t>You have predictions for the future (1 year, 3 – 5 years)</a:t>
            </a:r>
          </a:p>
          <a:p>
            <a:pPr marL="971391" lvl="1" indent="-514350">
              <a:buFont typeface="+mj-lt"/>
              <a:buAutoNum type="arabicPeriod"/>
            </a:pPr>
            <a:r>
              <a:rPr lang="en-US" sz="3200" dirty="0" smtClean="0">
                <a:solidFill>
                  <a:schemeClr val="tx1">
                    <a:lumMod val="85000"/>
                  </a:schemeClr>
                </a:solidFill>
              </a:rPr>
              <a:t>You can prepare the most likely plan, the optimistic plan and the worst case scenario plan</a:t>
            </a:r>
          </a:p>
          <a:p>
            <a:pPr lvl="1"/>
            <a:endParaRPr lang="en-US" sz="1400" dirty="0">
              <a:solidFill>
                <a:schemeClr val="tx1">
                  <a:lumMod val="85000"/>
                </a:schemeClr>
              </a:solidFill>
            </a:endParaRPr>
          </a:p>
          <a:p>
            <a:r>
              <a:rPr lang="en-US" sz="3200" dirty="0" smtClean="0">
                <a:solidFill>
                  <a:schemeClr val="tx1">
                    <a:lumMod val="85000"/>
                  </a:schemeClr>
                </a:solidFill>
              </a:rPr>
              <a:t>Important:</a:t>
            </a:r>
          </a:p>
          <a:p>
            <a:pPr marL="971391" lvl="1" indent="-514350">
              <a:buFont typeface="+mj-lt"/>
              <a:buAutoNum type="arabicPeriod"/>
            </a:pPr>
            <a:r>
              <a:rPr lang="en-US" sz="3200" dirty="0" smtClean="0">
                <a:solidFill>
                  <a:schemeClr val="tx1">
                    <a:lumMod val="85000"/>
                  </a:schemeClr>
                </a:solidFill>
              </a:rPr>
              <a:t>Document all assumptions</a:t>
            </a:r>
          </a:p>
          <a:p>
            <a:pPr marL="971391" lvl="1" indent="-514350">
              <a:buFont typeface="+mj-lt"/>
              <a:buAutoNum type="arabicPeriod"/>
            </a:pPr>
            <a:r>
              <a:rPr lang="en-US" sz="3200" dirty="0" smtClean="0">
                <a:solidFill>
                  <a:schemeClr val="tx1">
                    <a:lumMod val="85000"/>
                  </a:schemeClr>
                </a:solidFill>
              </a:rPr>
              <a:t>All predictions are clearly communicated to all relevant teams</a:t>
            </a:r>
          </a:p>
          <a:p>
            <a:pPr marL="971391" lvl="1" indent="-514350">
              <a:buFont typeface="+mj-lt"/>
              <a:buAutoNum type="arabicPeriod"/>
            </a:pPr>
            <a:r>
              <a:rPr lang="en-US" sz="3200" dirty="0" smtClean="0">
                <a:solidFill>
                  <a:schemeClr val="tx1">
                    <a:lumMod val="85000"/>
                  </a:schemeClr>
                </a:solidFill>
              </a:rPr>
              <a:t>Analyze all misses as quickly as possible and create a feedback loop</a:t>
            </a:r>
          </a:p>
        </p:txBody>
      </p:sp>
    </p:spTree>
    <p:extLst>
      <p:ext uri="{BB962C8B-B14F-4D97-AF65-F5344CB8AC3E}">
        <p14:creationId xmlns:p14="http://schemas.microsoft.com/office/powerpoint/2010/main" val="3397545450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7400" y="482600"/>
            <a:ext cx="11811000" cy="762000"/>
          </a:xfrm>
        </p:spPr>
        <p:txBody>
          <a:bodyPr/>
          <a:lstStyle/>
          <a:p>
            <a:r>
              <a:rPr lang="en-US" dirty="0" smtClean="0"/>
              <a:t>Putting it all together, cont.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863600" y="1640563"/>
            <a:ext cx="10439400" cy="58621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chemeClr val="tx1">
                    <a:lumMod val="85000"/>
                  </a:schemeClr>
                </a:solidFill>
              </a:rPr>
              <a:t>Creating a plan:</a:t>
            </a:r>
          </a:p>
          <a:p>
            <a:pPr marL="971391" lvl="1" indent="-514350">
              <a:buFont typeface="+mj-lt"/>
              <a:buAutoNum type="arabicPeriod"/>
            </a:pPr>
            <a:r>
              <a:rPr lang="en-US" sz="3200" dirty="0" smtClean="0">
                <a:solidFill>
                  <a:schemeClr val="tx1">
                    <a:lumMod val="85000"/>
                  </a:schemeClr>
                </a:solidFill>
              </a:rPr>
              <a:t>Based on predictions, we can estimate capacity needs in a year (servers, datacenters, power)</a:t>
            </a:r>
          </a:p>
          <a:p>
            <a:pPr marL="971391" lvl="1" indent="-514350">
              <a:buFont typeface="+mj-lt"/>
              <a:buAutoNum type="arabicPeriod"/>
            </a:pPr>
            <a:r>
              <a:rPr lang="en-US" sz="3200" dirty="0" smtClean="0">
                <a:solidFill>
                  <a:schemeClr val="tx1">
                    <a:lumMod val="85000"/>
                  </a:schemeClr>
                </a:solidFill>
              </a:rPr>
              <a:t>We know how many servers and datacenters need to be decommissioned</a:t>
            </a:r>
          </a:p>
          <a:p>
            <a:pPr marL="971391" lvl="1" indent="-514350">
              <a:buFont typeface="+mj-lt"/>
              <a:buAutoNum type="arabicPeriod"/>
            </a:pPr>
            <a:r>
              <a:rPr lang="en-US" sz="3200" dirty="0" smtClean="0">
                <a:solidFill>
                  <a:schemeClr val="tx1">
                    <a:lumMod val="85000"/>
                  </a:schemeClr>
                </a:solidFill>
              </a:rPr>
              <a:t>The difference is what needs to be procured, built, installed, provisioned, tested, etc.</a:t>
            </a:r>
          </a:p>
          <a:p>
            <a:pPr marL="971391" lvl="1" indent="-514350">
              <a:buFont typeface="+mj-lt"/>
              <a:buAutoNum type="arabicPeriod"/>
            </a:pPr>
            <a:r>
              <a:rPr lang="en-US" sz="3200" dirty="0" smtClean="0">
                <a:solidFill>
                  <a:schemeClr val="tx1">
                    <a:lumMod val="85000"/>
                  </a:schemeClr>
                </a:solidFill>
              </a:rPr>
              <a:t>Sensible timeline: need a datacenter first, then a cluster, then power, then servers/racks, then provisioning, then test</a:t>
            </a:r>
          </a:p>
          <a:p>
            <a:pPr marL="971391" lvl="1" indent="-514350">
              <a:buFont typeface="+mj-lt"/>
              <a:buAutoNum type="arabicPeriod"/>
            </a:pPr>
            <a:r>
              <a:rPr lang="en-US" sz="3200" dirty="0" smtClean="0">
                <a:solidFill>
                  <a:schemeClr val="tx1">
                    <a:lumMod val="85000"/>
                  </a:schemeClr>
                </a:solidFill>
              </a:rPr>
              <a:t>Calculate the reverse timeline – from when you need the capacity count backwards to when things need to happen</a:t>
            </a:r>
          </a:p>
        </p:txBody>
      </p:sp>
    </p:spTree>
    <p:extLst>
      <p:ext uri="{BB962C8B-B14F-4D97-AF65-F5344CB8AC3E}">
        <p14:creationId xmlns:p14="http://schemas.microsoft.com/office/powerpoint/2010/main" val="1965902039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7400" y="482600"/>
            <a:ext cx="11811000" cy="762000"/>
          </a:xfrm>
        </p:spPr>
        <p:txBody>
          <a:bodyPr/>
          <a:lstStyle/>
          <a:p>
            <a:r>
              <a:rPr lang="en-US" dirty="0" smtClean="0"/>
              <a:t>Putting it all together, cont.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863600" y="1640563"/>
            <a:ext cx="10439400" cy="45325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971391" lvl="1" indent="-514350">
              <a:buFont typeface="+mj-lt"/>
              <a:buAutoNum type="arabicPeriod" startAt="6"/>
            </a:pPr>
            <a:r>
              <a:rPr lang="en-US" sz="3200" dirty="0" smtClean="0">
                <a:solidFill>
                  <a:schemeClr val="tx1">
                    <a:lumMod val="85000"/>
                  </a:schemeClr>
                </a:solidFill>
              </a:rPr>
              <a:t>Allow plenty of time to test, specially if the configuration is new</a:t>
            </a:r>
          </a:p>
          <a:p>
            <a:pPr marL="971391" lvl="1" indent="-514350">
              <a:buFont typeface="+mj-lt"/>
              <a:buAutoNum type="arabicPeriod" startAt="6"/>
            </a:pPr>
            <a:r>
              <a:rPr lang="en-US" sz="3200" dirty="0" smtClean="0">
                <a:solidFill>
                  <a:schemeClr val="tx1">
                    <a:lumMod val="85000"/>
                  </a:schemeClr>
                </a:solidFill>
              </a:rPr>
              <a:t>Identify any problems in the timeline</a:t>
            </a:r>
          </a:p>
          <a:p>
            <a:pPr marL="971391" lvl="1" indent="-514350">
              <a:buFont typeface="+mj-lt"/>
              <a:buAutoNum type="arabicPeriod" startAt="6"/>
            </a:pPr>
            <a:r>
              <a:rPr lang="en-US" sz="3200" dirty="0" smtClean="0">
                <a:solidFill>
                  <a:schemeClr val="tx1">
                    <a:lumMod val="85000"/>
                  </a:schemeClr>
                </a:solidFill>
              </a:rPr>
              <a:t>Identify as many solutions as realistically possible and their respective costs</a:t>
            </a:r>
          </a:p>
          <a:p>
            <a:pPr marL="971391" lvl="1" indent="-514350">
              <a:buFont typeface="+mj-lt"/>
              <a:buAutoNum type="arabicPeriod" startAt="6"/>
            </a:pPr>
            <a:r>
              <a:rPr lang="en-US" sz="3200" dirty="0" smtClean="0">
                <a:solidFill>
                  <a:schemeClr val="tx1">
                    <a:lumMod val="85000"/>
                  </a:schemeClr>
                </a:solidFill>
              </a:rPr>
              <a:t>Finalize realistic plan for capacity in the future </a:t>
            </a:r>
          </a:p>
          <a:p>
            <a:pPr marL="971391" lvl="1" indent="-514350">
              <a:buFont typeface="+mj-lt"/>
              <a:buAutoNum type="arabicPeriod" startAt="6"/>
            </a:pPr>
            <a:r>
              <a:rPr lang="en-US" sz="3200" dirty="0" smtClean="0">
                <a:solidFill>
                  <a:schemeClr val="tx1">
                    <a:lumMod val="85000"/>
                  </a:schemeClr>
                </a:solidFill>
              </a:rPr>
              <a:t>Verify your predictions against past data</a:t>
            </a:r>
          </a:p>
          <a:p>
            <a:pPr marL="971391" lvl="1" indent="-514350">
              <a:buFont typeface="+mj-lt"/>
              <a:buAutoNum type="arabicPeriod" startAt="6"/>
            </a:pPr>
            <a:r>
              <a:rPr lang="en-US" sz="3200" dirty="0" smtClean="0">
                <a:solidFill>
                  <a:schemeClr val="tx1">
                    <a:lumMod val="85000"/>
                  </a:schemeClr>
                </a:solidFill>
              </a:rPr>
              <a:t>Create alternate plans for cases of failure in each step and understand implications</a:t>
            </a:r>
          </a:p>
          <a:p>
            <a:pPr marL="971391" lvl="1" indent="-514350">
              <a:buFont typeface="+mj-lt"/>
              <a:buAutoNum type="arabicPeriod" startAt="6"/>
            </a:pPr>
            <a:r>
              <a:rPr lang="en-US" sz="3200" dirty="0" smtClean="0">
                <a:solidFill>
                  <a:schemeClr val="tx1">
                    <a:lumMod val="85000"/>
                  </a:schemeClr>
                </a:solidFill>
              </a:rPr>
              <a:t>Leave room for errors</a:t>
            </a:r>
          </a:p>
        </p:txBody>
      </p:sp>
    </p:spTree>
    <p:extLst>
      <p:ext uri="{BB962C8B-B14F-4D97-AF65-F5344CB8AC3E}">
        <p14:creationId xmlns:p14="http://schemas.microsoft.com/office/powerpoint/2010/main" val="269215061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217" name="Group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34544034"/>
              </p:ext>
            </p:extLst>
          </p:nvPr>
        </p:nvGraphicFramePr>
        <p:xfrm>
          <a:off x="482600" y="1778000"/>
          <a:ext cx="12115800" cy="5061157"/>
        </p:xfrm>
        <a:graphic>
          <a:graphicData uri="http://schemas.openxmlformats.org/drawingml/2006/table">
            <a:tbl>
              <a:tblPr/>
              <a:tblGrid>
                <a:gridCol w="1159520"/>
                <a:gridCol w="10956280"/>
              </a:tblGrid>
              <a:tr h="843967">
                <a:tc>
                  <a:txBody>
                    <a:bodyPr/>
                    <a:lstStyle/>
                    <a:p>
                      <a:pPr marL="2540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15995"/>
                          </a:solidFill>
                          <a:effectLst/>
                          <a:latin typeface="Vista Sans OT Bold" pitchFamily="-65" charset="0"/>
                          <a:ea typeface="Vista Sans OT Bold" pitchFamily="-65" charset="0"/>
                          <a:cs typeface="Vista Sans OT Bold" pitchFamily="-65" charset="0"/>
                          <a:sym typeface="Vista Sans OT Bold" pitchFamily="-65" charset="0"/>
                        </a:rPr>
                        <a:t>1</a:t>
                      </a:r>
                      <a:endParaRPr kumimoji="0" lang="en-US" sz="4900" b="0" i="0" u="none" strike="noStrike" cap="none" normalizeH="0" baseline="0" dirty="0">
                        <a:ln>
                          <a:noFill/>
                        </a:ln>
                        <a:solidFill>
                          <a:srgbClr val="415995"/>
                        </a:solidFill>
                        <a:effectLst/>
                        <a:latin typeface="Vista Sans OT Bold" pitchFamily="-65" charset="0"/>
                        <a:ea typeface="Vista Sans OT Bold" pitchFamily="-65" charset="0"/>
                        <a:cs typeface="Vista Sans OT Bold" pitchFamily="-65" charset="0"/>
                        <a:sym typeface="Vista Sans OT Bold" pitchFamily="-65" charset="0"/>
                      </a:endParaRPr>
                    </a:p>
                  </a:txBody>
                  <a:tcPr marL="63500" marR="63500" marT="63500" marB="63500" anchor="ctr" horzOverflow="overflow">
                    <a:lnL cap="flat">
                      <a:noFill/>
                    </a:lnL>
                    <a:lnR cap="flat">
                      <a:noFill/>
                    </a:lnR>
                    <a:lnT w="50800" cap="flat" cmpd="sng" algn="ctr">
                      <a:solidFill>
                        <a:srgbClr val="4159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0" cap="flat" cmpd="sng" algn="ctr">
                      <a:solidFill>
                        <a:srgbClr val="4159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EE9"/>
                    </a:solidFill>
                  </a:tcPr>
                </a:tc>
                <a:tc>
                  <a:txBody>
                    <a:bodyPr/>
                    <a:lstStyle/>
                    <a:p>
                      <a:pPr marL="2540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3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ista Sans OT Reg" pitchFamily="-65" charset="0"/>
                          <a:ea typeface="Vista Sans OT Reg" pitchFamily="-65" charset="0"/>
                          <a:cs typeface="Vista Sans OT Reg" pitchFamily="-65" charset="0"/>
                          <a:sym typeface="Vista Sans OT Reg" pitchFamily="-65" charset="0"/>
                        </a:rPr>
                        <a:t>Introduction</a:t>
                      </a:r>
                    </a:p>
                  </a:txBody>
                  <a:tcPr marL="63500" marR="63500" marT="63500" marB="63500" anchor="ctr" horzOverflow="overflow">
                    <a:lnL cap="flat">
                      <a:noFill/>
                    </a:lnL>
                    <a:lnR cap="flat">
                      <a:noFill/>
                    </a:lnR>
                    <a:lnT w="50800" cap="flat" cmpd="sng" algn="ctr">
                      <a:solidFill>
                        <a:srgbClr val="4159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0" cap="flat" cmpd="sng" algn="ctr">
                      <a:solidFill>
                        <a:srgbClr val="4159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EE9"/>
                    </a:solidFill>
                  </a:tcPr>
                </a:tc>
              </a:tr>
              <a:tr h="1036320">
                <a:tc>
                  <a:txBody>
                    <a:bodyPr/>
                    <a:lstStyle/>
                    <a:p>
                      <a:pPr marL="2540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15995"/>
                          </a:solidFill>
                          <a:effectLst/>
                          <a:latin typeface="Vista Sans OT Bold" pitchFamily="-65" charset="0"/>
                          <a:ea typeface="Vista Sans OT Bold" pitchFamily="-65" charset="0"/>
                          <a:cs typeface="Vista Sans OT Bold" pitchFamily="-65" charset="0"/>
                          <a:sym typeface="Vista Sans OT Bold" pitchFamily="-65" charset="0"/>
                        </a:rPr>
                        <a:t>2</a:t>
                      </a:r>
                      <a:endParaRPr kumimoji="0" lang="en-US" sz="4900" b="0" i="0" u="none" strike="noStrike" cap="none" normalizeH="0" baseline="0" dirty="0">
                        <a:ln>
                          <a:noFill/>
                        </a:ln>
                        <a:solidFill>
                          <a:srgbClr val="415995"/>
                        </a:solidFill>
                        <a:effectLst/>
                        <a:latin typeface="Vista Sans OT Bold" pitchFamily="-65" charset="0"/>
                        <a:ea typeface="Vista Sans OT Bold" pitchFamily="-65" charset="0"/>
                        <a:cs typeface="Vista Sans OT Bold" pitchFamily="-65" charset="0"/>
                        <a:sym typeface="Vista Sans OT Bold" pitchFamily="-65" charset="0"/>
                      </a:endParaRPr>
                    </a:p>
                  </a:txBody>
                  <a:tcPr marL="63500" marR="63500" marT="63500" marB="63500" anchor="ctr" horzOverflow="overflow">
                    <a:lnL cap="flat">
                      <a:noFill/>
                    </a:lnL>
                    <a:lnR cap="flat">
                      <a:noFill/>
                    </a:lnR>
                    <a:lnT w="50800" cap="flat" cmpd="sng" algn="ctr">
                      <a:solidFill>
                        <a:srgbClr val="4159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0" cap="flat" cmpd="sng" algn="ctr">
                      <a:solidFill>
                        <a:srgbClr val="4159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EE9"/>
                    </a:solidFill>
                  </a:tcPr>
                </a:tc>
                <a:tc>
                  <a:txBody>
                    <a:bodyPr/>
                    <a:lstStyle/>
                    <a:p>
                      <a:pPr marL="2540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35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969696"/>
                          </a:solidFill>
                          <a:effectLst/>
                          <a:latin typeface="Vista Sans OT Reg" pitchFamily="-65" charset="0"/>
                          <a:ea typeface="Vista Sans OT Reg" pitchFamily="-65" charset="0"/>
                          <a:cs typeface="Vista Sans OT Reg" pitchFamily="-65" charset="0"/>
                          <a:sym typeface="Vista Sans OT Reg" pitchFamily="-65" charset="0"/>
                        </a:rPr>
                        <a:t>Single Server Performance Analysis</a:t>
                      </a:r>
                      <a:endParaRPr kumimoji="0" lang="en-US" sz="35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969696"/>
                        </a:solidFill>
                        <a:effectLst/>
                        <a:latin typeface="Vista Sans OT Reg" pitchFamily="-65" charset="0"/>
                        <a:ea typeface="Vista Sans OT Reg" pitchFamily="-65" charset="0"/>
                        <a:cs typeface="Vista Sans OT Reg" pitchFamily="-65" charset="0"/>
                        <a:sym typeface="Vista Sans OT Reg" pitchFamily="-65" charset="0"/>
                      </a:endParaRPr>
                    </a:p>
                  </a:txBody>
                  <a:tcPr marL="63500" marR="63500" marT="63500" marB="63500" anchor="ctr" horzOverflow="overflow">
                    <a:lnL cap="flat">
                      <a:noFill/>
                    </a:lnL>
                    <a:lnR cap="flat">
                      <a:noFill/>
                    </a:lnR>
                    <a:lnT w="50800" cap="flat" cmpd="sng" algn="ctr">
                      <a:solidFill>
                        <a:srgbClr val="4159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0" cap="flat" cmpd="sng" algn="ctr">
                      <a:solidFill>
                        <a:srgbClr val="4159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EE9"/>
                    </a:solidFill>
                  </a:tcPr>
                </a:tc>
              </a:tr>
              <a:tr h="1050359">
                <a:tc>
                  <a:txBody>
                    <a:bodyPr/>
                    <a:lstStyle/>
                    <a:p>
                      <a:pPr marL="2540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15995"/>
                          </a:solidFill>
                          <a:effectLst/>
                          <a:latin typeface="Vista Sans OT Bold" pitchFamily="-65" charset="0"/>
                          <a:ea typeface="Vista Sans OT Bold" pitchFamily="-65" charset="0"/>
                          <a:cs typeface="Vista Sans OT Bold" pitchFamily="-65" charset="0"/>
                          <a:sym typeface="Vista Sans OT Bold" pitchFamily="-65" charset="0"/>
                        </a:rPr>
                        <a:t>3</a:t>
                      </a:r>
                      <a:endParaRPr kumimoji="0" lang="en-US" sz="4900" b="0" i="0" u="none" strike="noStrike" cap="none" normalizeH="0" baseline="0" dirty="0">
                        <a:ln>
                          <a:noFill/>
                        </a:ln>
                        <a:solidFill>
                          <a:srgbClr val="415995"/>
                        </a:solidFill>
                        <a:effectLst/>
                        <a:latin typeface="Vista Sans OT Bold" pitchFamily="-65" charset="0"/>
                        <a:ea typeface="Vista Sans OT Bold" pitchFamily="-65" charset="0"/>
                        <a:cs typeface="Vista Sans OT Bold" pitchFamily="-65" charset="0"/>
                        <a:sym typeface="Vista Sans OT Bold" pitchFamily="-65" charset="0"/>
                      </a:endParaRPr>
                    </a:p>
                  </a:txBody>
                  <a:tcPr marL="63500" marR="63500" marT="63500" marB="63500" anchor="ctr" horzOverflow="overflow">
                    <a:lnL cap="flat">
                      <a:noFill/>
                    </a:lnL>
                    <a:lnR cap="flat">
                      <a:noFill/>
                    </a:lnR>
                    <a:lnT w="50800" cap="flat" cmpd="sng" algn="ctr">
                      <a:solidFill>
                        <a:srgbClr val="4159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0" cap="flat" cmpd="sng" algn="ctr">
                      <a:solidFill>
                        <a:srgbClr val="4159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EE9"/>
                    </a:solidFill>
                  </a:tcPr>
                </a:tc>
                <a:tc>
                  <a:txBody>
                    <a:bodyPr/>
                    <a:lstStyle/>
                    <a:p>
                      <a:pPr marL="2540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35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969696"/>
                          </a:solidFill>
                          <a:effectLst/>
                          <a:latin typeface="Vista Sans OT Reg" pitchFamily="-65" charset="0"/>
                          <a:ea typeface="Vista Sans OT Reg" pitchFamily="-65" charset="0"/>
                          <a:cs typeface="Vista Sans OT Reg" pitchFamily="-65" charset="0"/>
                          <a:sym typeface="Vista Sans OT Reg" pitchFamily="-65" charset="0"/>
                        </a:rPr>
                        <a:t>Product Performance Analysis</a:t>
                      </a:r>
                    </a:p>
                  </a:txBody>
                  <a:tcPr marL="63500" marR="63500" marT="63500" marB="63500" anchor="ctr" horzOverflow="overflow">
                    <a:lnL cap="flat">
                      <a:noFill/>
                    </a:lnL>
                    <a:lnR cap="flat">
                      <a:noFill/>
                    </a:lnR>
                    <a:lnT w="50800" cap="flat" cmpd="sng" algn="ctr">
                      <a:solidFill>
                        <a:srgbClr val="4159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0" cap="flat" cmpd="sng" algn="ctr">
                      <a:solidFill>
                        <a:srgbClr val="4159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EE9"/>
                    </a:solidFill>
                  </a:tcPr>
                </a:tc>
              </a:tr>
              <a:tr h="1050359">
                <a:tc>
                  <a:txBody>
                    <a:bodyPr/>
                    <a:lstStyle/>
                    <a:p>
                      <a:pPr marL="2540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15995"/>
                          </a:solidFill>
                          <a:effectLst/>
                          <a:latin typeface="Vista Sans OT Bold" pitchFamily="-65" charset="0"/>
                          <a:ea typeface="Vista Sans OT Bold" pitchFamily="-65" charset="0"/>
                          <a:cs typeface="Vista Sans OT Bold" pitchFamily="-65" charset="0"/>
                          <a:sym typeface="Vista Sans OT Bold" pitchFamily="-65" charset="0"/>
                        </a:rPr>
                        <a:t>4</a:t>
                      </a:r>
                    </a:p>
                  </a:txBody>
                  <a:tcPr marL="63500" marR="63500" marT="63500" marB="63500" anchor="ctr" horzOverflow="overflow">
                    <a:lnL cap="flat">
                      <a:noFill/>
                    </a:lnL>
                    <a:lnR cap="flat">
                      <a:noFill/>
                    </a:lnR>
                    <a:lnT w="50800" cap="flat" cmpd="sng" algn="ctr">
                      <a:solidFill>
                        <a:srgbClr val="4159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0" cap="flat" cmpd="sng" algn="ctr">
                      <a:solidFill>
                        <a:srgbClr val="4159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EE9"/>
                    </a:solidFill>
                  </a:tcPr>
                </a:tc>
                <a:tc>
                  <a:txBody>
                    <a:bodyPr/>
                    <a:lstStyle/>
                    <a:p>
                      <a:pPr marL="2540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3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969696"/>
                          </a:solidFill>
                          <a:effectLst/>
                          <a:latin typeface="Vista Sans OT Reg" pitchFamily="-65" charset="0"/>
                          <a:ea typeface="Vista Sans OT Reg" pitchFamily="-65" charset="0"/>
                          <a:cs typeface="Vista Sans OT Reg" pitchFamily="-65" charset="0"/>
                          <a:sym typeface="Vista Sans OT Reg" pitchFamily="-65" charset="0"/>
                        </a:rPr>
                        <a:t>Capacity Planning</a:t>
                      </a:r>
                    </a:p>
                  </a:txBody>
                  <a:tcPr marL="63500" marR="63500" marT="63500" marB="63500" anchor="ctr" horzOverflow="overflow">
                    <a:lnL cap="flat">
                      <a:noFill/>
                    </a:lnL>
                    <a:lnR cap="flat">
                      <a:noFill/>
                    </a:lnR>
                    <a:lnT w="50800" cap="flat" cmpd="sng" algn="ctr">
                      <a:solidFill>
                        <a:srgbClr val="4159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0" cap="flat" cmpd="sng" algn="ctr">
                      <a:solidFill>
                        <a:srgbClr val="4159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EE9"/>
                    </a:solidFill>
                  </a:tcPr>
                </a:tc>
              </a:tr>
              <a:tr h="1050359">
                <a:tc>
                  <a:txBody>
                    <a:bodyPr/>
                    <a:lstStyle/>
                    <a:p>
                      <a:pPr marL="2540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15995"/>
                          </a:solidFill>
                          <a:effectLst/>
                          <a:latin typeface="Vista Sans OT Bold" pitchFamily="-65" charset="0"/>
                          <a:ea typeface="Vista Sans OT Bold" pitchFamily="-65" charset="0"/>
                          <a:cs typeface="Vista Sans OT Bold" pitchFamily="-65" charset="0"/>
                          <a:sym typeface="Vista Sans OT Bold" pitchFamily="-65" charset="0"/>
                        </a:rPr>
                        <a:t>5</a:t>
                      </a:r>
                    </a:p>
                  </a:txBody>
                  <a:tcPr marL="63500" marR="63500" marT="63500" marB="63500" anchor="ctr" horzOverflow="overflow">
                    <a:lnL cap="flat">
                      <a:noFill/>
                    </a:lnL>
                    <a:lnR cap="flat">
                      <a:noFill/>
                    </a:lnR>
                    <a:lnT w="50800" cap="flat" cmpd="sng" algn="ctr">
                      <a:solidFill>
                        <a:srgbClr val="4159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0" cap="flat" cmpd="sng" algn="ctr">
                      <a:solidFill>
                        <a:srgbClr val="4159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EE9"/>
                    </a:solidFill>
                  </a:tcPr>
                </a:tc>
                <a:tc>
                  <a:txBody>
                    <a:bodyPr/>
                    <a:lstStyle/>
                    <a:p>
                      <a:pPr marL="2540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3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969696"/>
                          </a:solidFill>
                          <a:effectLst/>
                          <a:latin typeface="Vista Sans OT Reg" pitchFamily="-65" charset="0"/>
                          <a:ea typeface="Vista Sans OT Reg" pitchFamily="-65" charset="0"/>
                          <a:cs typeface="Vista Sans OT Reg" pitchFamily="-65" charset="0"/>
                          <a:sym typeface="Vista Sans OT Reg" pitchFamily="-65" charset="0"/>
                        </a:rPr>
                        <a:t>Putting it All Together</a:t>
                      </a:r>
                    </a:p>
                  </a:txBody>
                  <a:tcPr marL="63500" marR="63500" marT="63500" marB="63500" anchor="ctr" horzOverflow="overflow">
                    <a:lnL cap="flat">
                      <a:noFill/>
                    </a:lnL>
                    <a:lnR cap="flat">
                      <a:noFill/>
                    </a:lnR>
                    <a:lnT w="50800" cap="flat" cmpd="sng" algn="ctr">
                      <a:solidFill>
                        <a:srgbClr val="4159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0" cap="flat" cmpd="sng" algn="ctr">
                      <a:solidFill>
                        <a:srgbClr val="4159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EE9"/>
                    </a:solidFill>
                  </a:tcPr>
                </a:tc>
              </a:tr>
            </a:tbl>
          </a:graphicData>
        </a:graphic>
      </p:graphicFrame>
      <p:sp>
        <p:nvSpPr>
          <p:cNvPr id="9255" name="Rectangle 39"/>
          <p:cNvSpPr>
            <a:spLocks noGrp="1" noChangeArrowheads="1"/>
          </p:cNvSpPr>
          <p:nvPr>
            <p:ph type="title"/>
          </p:nvPr>
        </p:nvSpPr>
        <p:spPr>
          <a:xfrm>
            <a:off x="787400" y="647704"/>
            <a:ext cx="11417300" cy="660401"/>
          </a:xfrm>
          <a:ln/>
        </p:spPr>
        <p:txBody>
          <a:bodyPr lIns="0" tIns="0" rIns="0" bIns="0" anchor="t"/>
          <a:lstStyle/>
          <a:p>
            <a:r>
              <a:rPr lang="en-US" dirty="0"/>
              <a:t>Agenda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7400" y="482600"/>
            <a:ext cx="11811000" cy="762000"/>
          </a:xfrm>
        </p:spPr>
        <p:txBody>
          <a:bodyPr/>
          <a:lstStyle/>
          <a:p>
            <a:r>
              <a:rPr lang="en-US" dirty="0" smtClean="0"/>
              <a:t>Final Thoughts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863600" y="1640563"/>
            <a:ext cx="10439400" cy="58621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/>
            <a:r>
              <a:rPr lang="en-US" sz="3200" dirty="0" smtClean="0">
                <a:solidFill>
                  <a:schemeClr val="tx1">
                    <a:lumMod val="85000"/>
                  </a:schemeClr>
                </a:solidFill>
              </a:rPr>
              <a:t>Developers are experts at writing code, creating products and maintaining both, but very rarely do they specialize in performance analysis/tuning or capacity planning.</a:t>
            </a:r>
          </a:p>
          <a:p>
            <a:pPr lvl="1"/>
            <a:endParaRPr lang="en-US" sz="3200" dirty="0">
              <a:solidFill>
                <a:schemeClr val="tx1">
                  <a:lumMod val="85000"/>
                </a:schemeClr>
              </a:solidFill>
            </a:endParaRPr>
          </a:p>
          <a:p>
            <a:pPr lvl="1"/>
            <a:r>
              <a:rPr lang="en-US" sz="3200" dirty="0" smtClean="0">
                <a:solidFill>
                  <a:schemeClr val="tx1">
                    <a:lumMod val="85000"/>
                  </a:schemeClr>
                </a:solidFill>
              </a:rPr>
              <a:t>People are naturally risk averse and too optimistic when it comes to estimating their product’s future – on average, they overestimate their capacity needs. </a:t>
            </a:r>
          </a:p>
          <a:p>
            <a:pPr lvl="1"/>
            <a:endParaRPr lang="en-US" sz="3200" dirty="0">
              <a:solidFill>
                <a:schemeClr val="tx1">
                  <a:lumMod val="85000"/>
                </a:schemeClr>
              </a:solidFill>
            </a:endParaRPr>
          </a:p>
          <a:p>
            <a:pPr lvl="1"/>
            <a:r>
              <a:rPr lang="en-US" sz="3200" dirty="0" smtClean="0">
                <a:solidFill>
                  <a:schemeClr val="tx1">
                    <a:lumMod val="85000"/>
                  </a:schemeClr>
                </a:solidFill>
              </a:rPr>
              <a:t>The really hard part of capacity team’s job is people part: getting everybody involved on the same page about what they will need (as opposed to what they would like.)</a:t>
            </a:r>
          </a:p>
        </p:txBody>
      </p:sp>
    </p:spTree>
    <p:extLst>
      <p:ext uri="{BB962C8B-B14F-4D97-AF65-F5344CB8AC3E}">
        <p14:creationId xmlns:p14="http://schemas.microsoft.com/office/powerpoint/2010/main" val="2332465556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7400" y="482600"/>
            <a:ext cx="11811000" cy="762000"/>
          </a:xfrm>
        </p:spPr>
        <p:txBody>
          <a:bodyPr/>
          <a:lstStyle/>
          <a:p>
            <a:r>
              <a:rPr lang="en-US" dirty="0" smtClean="0"/>
              <a:t>Introduction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863600" y="1640563"/>
            <a:ext cx="10439400" cy="61668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sz="3200" dirty="0" smtClean="0">
                <a:solidFill>
                  <a:schemeClr val="tx1">
                    <a:lumMod val="85000"/>
                  </a:schemeClr>
                </a:solidFill>
              </a:rPr>
              <a:t>Terminology I will use in this talk:</a:t>
            </a:r>
          </a:p>
          <a:p>
            <a:pPr marL="285750" indent="-285750">
              <a:buFont typeface="Arial"/>
              <a:buChar char="•"/>
            </a:pPr>
            <a:endParaRPr lang="en-US" sz="1400" dirty="0" smtClean="0">
              <a:solidFill>
                <a:schemeClr val="tx1">
                  <a:lumMod val="85000"/>
                </a:schemeClr>
              </a:solidFill>
            </a:endParaRPr>
          </a:p>
          <a:p>
            <a:pPr lvl="1"/>
            <a:r>
              <a:rPr lang="en-US" sz="3200" b="1" dirty="0">
                <a:solidFill>
                  <a:schemeClr val="tx1">
                    <a:lumMod val="85000"/>
                  </a:schemeClr>
                </a:solidFill>
              </a:rPr>
              <a:t>Performance Test</a:t>
            </a:r>
            <a:r>
              <a:rPr lang="en-US" sz="3200" dirty="0">
                <a:solidFill>
                  <a:schemeClr val="tx1">
                    <a:lumMod val="85000"/>
                  </a:schemeClr>
                </a:solidFill>
              </a:rPr>
              <a:t> - A test that measures how quickly a system responds under various workloads. Answers question: “Given load x, how fast will the system return a result?</a:t>
            </a:r>
            <a:r>
              <a:rPr lang="en-US" sz="3200" dirty="0" smtClean="0">
                <a:solidFill>
                  <a:schemeClr val="tx1">
                    <a:lumMod val="85000"/>
                  </a:schemeClr>
                </a:solidFill>
              </a:rPr>
              <a:t>”</a:t>
            </a:r>
          </a:p>
          <a:p>
            <a:pPr lvl="1"/>
            <a:endParaRPr lang="en-US" sz="1400" dirty="0">
              <a:solidFill>
                <a:schemeClr val="tx1">
                  <a:lumMod val="85000"/>
                </a:schemeClr>
              </a:solidFill>
            </a:endParaRPr>
          </a:p>
          <a:p>
            <a:pPr lvl="1"/>
            <a:r>
              <a:rPr lang="en-US" sz="3200" b="1" dirty="0">
                <a:solidFill>
                  <a:schemeClr val="tx1">
                    <a:lumMod val="85000"/>
                  </a:schemeClr>
                </a:solidFill>
              </a:rPr>
              <a:t>Stress Test</a:t>
            </a:r>
            <a:r>
              <a:rPr lang="en-US" sz="3200" dirty="0">
                <a:solidFill>
                  <a:schemeClr val="tx1">
                    <a:lumMod val="85000"/>
                  </a:schemeClr>
                </a:solidFill>
              </a:rPr>
              <a:t> - A test that increases the workload on a system until the system fails. Answers question: “Under what load will the system fail and how does it fail?</a:t>
            </a:r>
            <a:r>
              <a:rPr lang="en-US" sz="3200" dirty="0" smtClean="0">
                <a:solidFill>
                  <a:schemeClr val="tx1">
                    <a:lumMod val="85000"/>
                  </a:schemeClr>
                </a:solidFill>
              </a:rPr>
              <a:t>”</a:t>
            </a:r>
          </a:p>
          <a:p>
            <a:pPr lvl="1"/>
            <a:endParaRPr lang="en-US" sz="1400" dirty="0">
              <a:solidFill>
                <a:schemeClr val="tx1">
                  <a:lumMod val="85000"/>
                </a:schemeClr>
              </a:solidFill>
            </a:endParaRPr>
          </a:p>
          <a:p>
            <a:pPr lvl="1"/>
            <a:r>
              <a:rPr lang="en-US" sz="3200" b="1" dirty="0">
                <a:solidFill>
                  <a:schemeClr val="tx1">
                    <a:lumMod val="85000"/>
                  </a:schemeClr>
                </a:solidFill>
              </a:rPr>
              <a:t>Load Test</a:t>
            </a:r>
            <a:r>
              <a:rPr lang="en-US" sz="3200" dirty="0">
                <a:solidFill>
                  <a:schemeClr val="tx1">
                    <a:lumMod val="85000"/>
                  </a:schemeClr>
                </a:solidFill>
              </a:rPr>
              <a:t> - A test that determines a system’s behavior under various (high) workloads. Answers question: “Given a certain load, how will the system behave?</a:t>
            </a:r>
            <a:r>
              <a:rPr lang="en-US" sz="3200" dirty="0" smtClean="0">
                <a:solidFill>
                  <a:schemeClr val="tx1">
                    <a:lumMod val="85000"/>
                  </a:schemeClr>
                </a:solidFill>
              </a:rPr>
              <a:t>”</a:t>
            </a:r>
            <a:endParaRPr lang="en-US" sz="3200" b="1" dirty="0">
              <a:solidFill>
                <a:schemeClr val="tx1">
                  <a:lumMod val="8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47732701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7400" y="482600"/>
            <a:ext cx="11811000" cy="762000"/>
          </a:xfrm>
        </p:spPr>
        <p:txBody>
          <a:bodyPr/>
          <a:lstStyle/>
          <a:p>
            <a:r>
              <a:rPr lang="en-US" dirty="0" smtClean="0"/>
              <a:t>Introduction, cont.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939800" y="1701800"/>
            <a:ext cx="10439400" cy="6249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chemeClr val="tx1">
                    <a:lumMod val="85000"/>
                  </a:schemeClr>
                </a:solidFill>
              </a:rPr>
              <a:t>Benchmark </a:t>
            </a:r>
            <a:r>
              <a:rPr lang="en-US" sz="3200" b="1" dirty="0">
                <a:solidFill>
                  <a:schemeClr val="tx1">
                    <a:lumMod val="85000"/>
                  </a:schemeClr>
                </a:solidFill>
              </a:rPr>
              <a:t>Test</a:t>
            </a:r>
            <a:r>
              <a:rPr lang="en-US" sz="3200" dirty="0">
                <a:solidFill>
                  <a:schemeClr val="tx1">
                    <a:lumMod val="85000"/>
                  </a:schemeClr>
                </a:solidFill>
              </a:rPr>
              <a:t> - A simplified, measurable and reproducible test of the basic procedures an application or service will run</a:t>
            </a:r>
            <a:r>
              <a:rPr lang="en-US" sz="3200" dirty="0" smtClean="0">
                <a:solidFill>
                  <a:schemeClr val="tx1">
                    <a:lumMod val="85000"/>
                  </a:schemeClr>
                </a:solidFill>
              </a:rPr>
              <a:t>.</a:t>
            </a:r>
          </a:p>
          <a:p>
            <a:endParaRPr lang="en-US" sz="1400" dirty="0" smtClean="0">
              <a:solidFill>
                <a:schemeClr val="tx1">
                  <a:lumMod val="85000"/>
                </a:schemeClr>
              </a:solidFill>
            </a:endParaRPr>
          </a:p>
          <a:p>
            <a:r>
              <a:rPr lang="en-US" sz="3200" b="1" dirty="0">
                <a:solidFill>
                  <a:schemeClr val="tx1">
                    <a:lumMod val="85000"/>
                  </a:schemeClr>
                </a:solidFill>
              </a:rPr>
              <a:t>Scalability Testing</a:t>
            </a:r>
            <a:r>
              <a:rPr lang="en-US" sz="3200" dirty="0">
                <a:solidFill>
                  <a:schemeClr val="tx1">
                    <a:lumMod val="85000"/>
                  </a:schemeClr>
                </a:solidFill>
              </a:rPr>
              <a:t> - A test that measures the amount of change in linear throughput corresponding to the change in resources. Answers questions like: “How many more transactions per second can the system handle if I double its memory?”</a:t>
            </a:r>
            <a:endParaRPr lang="en-US" sz="3200" b="1" dirty="0">
              <a:solidFill>
                <a:schemeClr val="tx1">
                  <a:lumMod val="85000"/>
                </a:schemeClr>
              </a:solidFill>
            </a:endParaRPr>
          </a:p>
          <a:p>
            <a:endParaRPr lang="en-US" sz="1400" dirty="0">
              <a:solidFill>
                <a:schemeClr val="tx1">
                  <a:lumMod val="85000"/>
                </a:schemeClr>
              </a:solidFill>
            </a:endParaRPr>
          </a:p>
          <a:p>
            <a:r>
              <a:rPr lang="en-US" sz="3200" b="1" dirty="0">
                <a:solidFill>
                  <a:schemeClr val="tx1">
                    <a:lumMod val="85000"/>
                  </a:schemeClr>
                </a:solidFill>
              </a:rPr>
              <a:t>Performance Profiling</a:t>
            </a:r>
            <a:r>
              <a:rPr lang="en-US" sz="3200" dirty="0">
                <a:solidFill>
                  <a:schemeClr val="tx1">
                    <a:lumMod val="85000"/>
                  </a:schemeClr>
                </a:solidFill>
              </a:rPr>
              <a:t> - A test that executes the code in a controlled and specially instrumented environment and returns a report listing different statistics like: number of calls to each function, the time spent in each function, the heap size over time, etc</a:t>
            </a:r>
            <a:r>
              <a:rPr lang="en-US" sz="3200" dirty="0" smtClean="0">
                <a:solidFill>
                  <a:schemeClr val="tx1">
                    <a:lumMod val="85000"/>
                  </a:schemeClr>
                </a:solidFill>
              </a:rPr>
              <a:t>.</a:t>
            </a:r>
            <a:endParaRPr lang="en-US" sz="3200" dirty="0">
              <a:solidFill>
                <a:schemeClr val="tx1">
                  <a:lumMod val="8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43564257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217" name="Group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94155339"/>
              </p:ext>
            </p:extLst>
          </p:nvPr>
        </p:nvGraphicFramePr>
        <p:xfrm>
          <a:off x="482600" y="1778000"/>
          <a:ext cx="12115800" cy="5061157"/>
        </p:xfrm>
        <a:graphic>
          <a:graphicData uri="http://schemas.openxmlformats.org/drawingml/2006/table">
            <a:tbl>
              <a:tblPr/>
              <a:tblGrid>
                <a:gridCol w="1159520"/>
                <a:gridCol w="10956280"/>
              </a:tblGrid>
              <a:tr h="843967">
                <a:tc>
                  <a:txBody>
                    <a:bodyPr/>
                    <a:lstStyle/>
                    <a:p>
                      <a:pPr marL="2540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15995"/>
                          </a:solidFill>
                          <a:effectLst/>
                          <a:latin typeface="Vista Sans OT Bold" pitchFamily="-65" charset="0"/>
                          <a:ea typeface="Vista Sans OT Bold" pitchFamily="-65" charset="0"/>
                          <a:cs typeface="Vista Sans OT Bold" pitchFamily="-65" charset="0"/>
                          <a:sym typeface="Vista Sans OT Bold" pitchFamily="-65" charset="0"/>
                        </a:rPr>
                        <a:t>1</a:t>
                      </a:r>
                      <a:endParaRPr kumimoji="0" lang="en-US" sz="4900" b="0" i="0" u="none" strike="noStrike" cap="none" normalizeH="0" baseline="0" dirty="0">
                        <a:ln>
                          <a:noFill/>
                        </a:ln>
                        <a:solidFill>
                          <a:srgbClr val="415995"/>
                        </a:solidFill>
                        <a:effectLst/>
                        <a:latin typeface="Vista Sans OT Bold" pitchFamily="-65" charset="0"/>
                        <a:ea typeface="Vista Sans OT Bold" pitchFamily="-65" charset="0"/>
                        <a:cs typeface="Vista Sans OT Bold" pitchFamily="-65" charset="0"/>
                        <a:sym typeface="Vista Sans OT Bold" pitchFamily="-65" charset="0"/>
                      </a:endParaRPr>
                    </a:p>
                  </a:txBody>
                  <a:tcPr marL="63500" marR="63500" marT="63500" marB="63500" anchor="ctr" horzOverflow="overflow">
                    <a:lnL cap="flat">
                      <a:noFill/>
                    </a:lnL>
                    <a:lnR cap="flat">
                      <a:noFill/>
                    </a:lnR>
                    <a:lnT w="50800" cap="flat" cmpd="sng" algn="ctr">
                      <a:solidFill>
                        <a:srgbClr val="4159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0" cap="flat" cmpd="sng" algn="ctr">
                      <a:solidFill>
                        <a:srgbClr val="4159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EE9"/>
                    </a:solidFill>
                  </a:tcPr>
                </a:tc>
                <a:tc>
                  <a:txBody>
                    <a:bodyPr/>
                    <a:lstStyle/>
                    <a:p>
                      <a:pPr marL="2540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3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3"/>
                          </a:solidFill>
                          <a:effectLst/>
                          <a:latin typeface="Vista Sans OT Reg" pitchFamily="-65" charset="0"/>
                          <a:ea typeface="Vista Sans OT Reg" pitchFamily="-65" charset="0"/>
                          <a:cs typeface="Vista Sans OT Reg" pitchFamily="-65" charset="0"/>
                          <a:sym typeface="Vista Sans OT Reg" pitchFamily="-65" charset="0"/>
                        </a:rPr>
                        <a:t>Introduction</a:t>
                      </a:r>
                    </a:p>
                  </a:txBody>
                  <a:tcPr marL="63500" marR="63500" marT="63500" marB="63500" anchor="ctr" horzOverflow="overflow">
                    <a:lnL cap="flat">
                      <a:noFill/>
                    </a:lnL>
                    <a:lnR cap="flat">
                      <a:noFill/>
                    </a:lnR>
                    <a:lnT w="50800" cap="flat" cmpd="sng" algn="ctr">
                      <a:solidFill>
                        <a:srgbClr val="4159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0" cap="flat" cmpd="sng" algn="ctr">
                      <a:solidFill>
                        <a:srgbClr val="4159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EE9"/>
                    </a:solidFill>
                  </a:tcPr>
                </a:tc>
              </a:tr>
              <a:tr h="1036320">
                <a:tc>
                  <a:txBody>
                    <a:bodyPr/>
                    <a:lstStyle/>
                    <a:p>
                      <a:pPr marL="2540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15995"/>
                          </a:solidFill>
                          <a:effectLst/>
                          <a:latin typeface="Vista Sans OT Bold" pitchFamily="-65" charset="0"/>
                          <a:ea typeface="Vista Sans OT Bold" pitchFamily="-65" charset="0"/>
                          <a:cs typeface="Vista Sans OT Bold" pitchFamily="-65" charset="0"/>
                          <a:sym typeface="Vista Sans OT Bold" pitchFamily="-65" charset="0"/>
                        </a:rPr>
                        <a:t>2</a:t>
                      </a:r>
                      <a:endParaRPr kumimoji="0" lang="en-US" sz="4900" b="0" i="0" u="none" strike="noStrike" cap="none" normalizeH="0" baseline="0" dirty="0">
                        <a:ln>
                          <a:noFill/>
                        </a:ln>
                        <a:solidFill>
                          <a:srgbClr val="415995"/>
                        </a:solidFill>
                        <a:effectLst/>
                        <a:latin typeface="Vista Sans OT Bold" pitchFamily="-65" charset="0"/>
                        <a:ea typeface="Vista Sans OT Bold" pitchFamily="-65" charset="0"/>
                        <a:cs typeface="Vista Sans OT Bold" pitchFamily="-65" charset="0"/>
                        <a:sym typeface="Vista Sans OT Bold" pitchFamily="-65" charset="0"/>
                      </a:endParaRPr>
                    </a:p>
                  </a:txBody>
                  <a:tcPr marL="63500" marR="63500" marT="63500" marB="63500" anchor="ctr" horzOverflow="overflow">
                    <a:lnL cap="flat">
                      <a:noFill/>
                    </a:lnL>
                    <a:lnR cap="flat">
                      <a:noFill/>
                    </a:lnR>
                    <a:lnT w="50800" cap="flat" cmpd="sng" algn="ctr">
                      <a:solidFill>
                        <a:srgbClr val="4159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0" cap="flat" cmpd="sng" algn="ctr">
                      <a:solidFill>
                        <a:srgbClr val="4159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EE9"/>
                    </a:solidFill>
                  </a:tcPr>
                </a:tc>
                <a:tc>
                  <a:txBody>
                    <a:bodyPr/>
                    <a:lstStyle/>
                    <a:p>
                      <a:pPr marL="2540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35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ista Sans OT Reg" pitchFamily="-65" charset="0"/>
                          <a:ea typeface="Vista Sans OT Reg" pitchFamily="-65" charset="0"/>
                          <a:cs typeface="Vista Sans OT Reg" pitchFamily="-65" charset="0"/>
                          <a:sym typeface="Vista Sans OT Reg" pitchFamily="-65" charset="0"/>
                        </a:rPr>
                        <a:t>Single Server Performance Analysis</a:t>
                      </a:r>
                      <a:endParaRPr kumimoji="0" lang="en-US" sz="35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Vista Sans OT Reg" pitchFamily="-65" charset="0"/>
                        <a:ea typeface="Vista Sans OT Reg" pitchFamily="-65" charset="0"/>
                        <a:cs typeface="Vista Sans OT Reg" pitchFamily="-65" charset="0"/>
                        <a:sym typeface="Vista Sans OT Reg" pitchFamily="-65" charset="0"/>
                      </a:endParaRPr>
                    </a:p>
                  </a:txBody>
                  <a:tcPr marL="63500" marR="63500" marT="63500" marB="63500" anchor="ctr" horzOverflow="overflow">
                    <a:lnL cap="flat">
                      <a:noFill/>
                    </a:lnL>
                    <a:lnR cap="flat">
                      <a:noFill/>
                    </a:lnR>
                    <a:lnT w="50800" cap="flat" cmpd="sng" algn="ctr">
                      <a:solidFill>
                        <a:srgbClr val="4159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0" cap="flat" cmpd="sng" algn="ctr">
                      <a:solidFill>
                        <a:srgbClr val="4159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EE9"/>
                    </a:solidFill>
                  </a:tcPr>
                </a:tc>
              </a:tr>
              <a:tr h="1050359">
                <a:tc>
                  <a:txBody>
                    <a:bodyPr/>
                    <a:lstStyle/>
                    <a:p>
                      <a:pPr marL="2540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15995"/>
                          </a:solidFill>
                          <a:effectLst/>
                          <a:latin typeface="Vista Sans OT Bold" pitchFamily="-65" charset="0"/>
                          <a:ea typeface="Vista Sans OT Bold" pitchFamily="-65" charset="0"/>
                          <a:cs typeface="Vista Sans OT Bold" pitchFamily="-65" charset="0"/>
                          <a:sym typeface="Vista Sans OT Bold" pitchFamily="-65" charset="0"/>
                        </a:rPr>
                        <a:t>3</a:t>
                      </a:r>
                      <a:endParaRPr kumimoji="0" lang="en-US" sz="4900" b="0" i="0" u="none" strike="noStrike" cap="none" normalizeH="0" baseline="0" dirty="0">
                        <a:ln>
                          <a:noFill/>
                        </a:ln>
                        <a:solidFill>
                          <a:srgbClr val="415995"/>
                        </a:solidFill>
                        <a:effectLst/>
                        <a:latin typeface="Vista Sans OT Bold" pitchFamily="-65" charset="0"/>
                        <a:ea typeface="Vista Sans OT Bold" pitchFamily="-65" charset="0"/>
                        <a:cs typeface="Vista Sans OT Bold" pitchFamily="-65" charset="0"/>
                        <a:sym typeface="Vista Sans OT Bold" pitchFamily="-65" charset="0"/>
                      </a:endParaRPr>
                    </a:p>
                  </a:txBody>
                  <a:tcPr marL="63500" marR="63500" marT="63500" marB="63500" anchor="ctr" horzOverflow="overflow">
                    <a:lnL cap="flat">
                      <a:noFill/>
                    </a:lnL>
                    <a:lnR cap="flat">
                      <a:noFill/>
                    </a:lnR>
                    <a:lnT w="50800" cap="flat" cmpd="sng" algn="ctr">
                      <a:solidFill>
                        <a:srgbClr val="4159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0" cap="flat" cmpd="sng" algn="ctr">
                      <a:solidFill>
                        <a:srgbClr val="4159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EE9"/>
                    </a:solidFill>
                  </a:tcPr>
                </a:tc>
                <a:tc>
                  <a:txBody>
                    <a:bodyPr/>
                    <a:lstStyle/>
                    <a:p>
                      <a:pPr marL="2540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35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969696"/>
                          </a:solidFill>
                          <a:effectLst/>
                          <a:latin typeface="Vista Sans OT Reg" pitchFamily="-65" charset="0"/>
                          <a:ea typeface="Vista Sans OT Reg" pitchFamily="-65" charset="0"/>
                          <a:cs typeface="Vista Sans OT Reg" pitchFamily="-65" charset="0"/>
                          <a:sym typeface="Vista Sans OT Reg" pitchFamily="-65" charset="0"/>
                        </a:rPr>
                        <a:t>Product Performance Analysis</a:t>
                      </a:r>
                    </a:p>
                  </a:txBody>
                  <a:tcPr marL="63500" marR="63500" marT="63500" marB="63500" anchor="ctr" horzOverflow="overflow">
                    <a:lnL cap="flat">
                      <a:noFill/>
                    </a:lnL>
                    <a:lnR cap="flat">
                      <a:noFill/>
                    </a:lnR>
                    <a:lnT w="50800" cap="flat" cmpd="sng" algn="ctr">
                      <a:solidFill>
                        <a:srgbClr val="4159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0" cap="flat" cmpd="sng" algn="ctr">
                      <a:solidFill>
                        <a:srgbClr val="4159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EE9"/>
                    </a:solidFill>
                  </a:tcPr>
                </a:tc>
              </a:tr>
              <a:tr h="1050359">
                <a:tc>
                  <a:txBody>
                    <a:bodyPr/>
                    <a:lstStyle/>
                    <a:p>
                      <a:pPr marL="2540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15995"/>
                          </a:solidFill>
                          <a:effectLst/>
                          <a:latin typeface="Vista Sans OT Bold" pitchFamily="-65" charset="0"/>
                          <a:ea typeface="Vista Sans OT Bold" pitchFamily="-65" charset="0"/>
                          <a:cs typeface="Vista Sans OT Bold" pitchFamily="-65" charset="0"/>
                          <a:sym typeface="Vista Sans OT Bold" pitchFamily="-65" charset="0"/>
                        </a:rPr>
                        <a:t>4</a:t>
                      </a:r>
                    </a:p>
                  </a:txBody>
                  <a:tcPr marL="63500" marR="63500" marT="63500" marB="63500" anchor="ctr" horzOverflow="overflow">
                    <a:lnL cap="flat">
                      <a:noFill/>
                    </a:lnL>
                    <a:lnR cap="flat">
                      <a:noFill/>
                    </a:lnR>
                    <a:lnT w="50800" cap="flat" cmpd="sng" algn="ctr">
                      <a:solidFill>
                        <a:srgbClr val="4159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0" cap="flat" cmpd="sng" algn="ctr">
                      <a:solidFill>
                        <a:srgbClr val="4159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EE9"/>
                    </a:solidFill>
                  </a:tcPr>
                </a:tc>
                <a:tc>
                  <a:txBody>
                    <a:bodyPr/>
                    <a:lstStyle/>
                    <a:p>
                      <a:pPr marL="2540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3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969696"/>
                          </a:solidFill>
                          <a:effectLst/>
                          <a:latin typeface="Vista Sans OT Reg" pitchFamily="-65" charset="0"/>
                          <a:ea typeface="Vista Sans OT Reg" pitchFamily="-65" charset="0"/>
                          <a:cs typeface="Vista Sans OT Reg" pitchFamily="-65" charset="0"/>
                          <a:sym typeface="Vista Sans OT Reg" pitchFamily="-65" charset="0"/>
                        </a:rPr>
                        <a:t>Capacity Planning</a:t>
                      </a:r>
                    </a:p>
                  </a:txBody>
                  <a:tcPr marL="63500" marR="63500" marT="63500" marB="63500" anchor="ctr" horzOverflow="overflow">
                    <a:lnL cap="flat">
                      <a:noFill/>
                    </a:lnL>
                    <a:lnR cap="flat">
                      <a:noFill/>
                    </a:lnR>
                    <a:lnT w="50800" cap="flat" cmpd="sng" algn="ctr">
                      <a:solidFill>
                        <a:srgbClr val="4159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0" cap="flat" cmpd="sng" algn="ctr">
                      <a:solidFill>
                        <a:srgbClr val="4159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EE9"/>
                    </a:solidFill>
                  </a:tcPr>
                </a:tc>
              </a:tr>
              <a:tr h="1050359">
                <a:tc>
                  <a:txBody>
                    <a:bodyPr/>
                    <a:lstStyle/>
                    <a:p>
                      <a:pPr marL="2540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15995"/>
                          </a:solidFill>
                          <a:effectLst/>
                          <a:latin typeface="Vista Sans OT Bold" pitchFamily="-65" charset="0"/>
                          <a:ea typeface="Vista Sans OT Bold" pitchFamily="-65" charset="0"/>
                          <a:cs typeface="Vista Sans OT Bold" pitchFamily="-65" charset="0"/>
                          <a:sym typeface="Vista Sans OT Bold" pitchFamily="-65" charset="0"/>
                        </a:rPr>
                        <a:t>5</a:t>
                      </a:r>
                    </a:p>
                  </a:txBody>
                  <a:tcPr marL="63500" marR="63500" marT="63500" marB="63500" anchor="ctr" horzOverflow="overflow">
                    <a:lnL cap="flat">
                      <a:noFill/>
                    </a:lnL>
                    <a:lnR cap="flat">
                      <a:noFill/>
                    </a:lnR>
                    <a:lnT w="50800" cap="flat" cmpd="sng" algn="ctr">
                      <a:solidFill>
                        <a:srgbClr val="4159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0" cap="flat" cmpd="sng" algn="ctr">
                      <a:solidFill>
                        <a:srgbClr val="4159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EE9"/>
                    </a:solidFill>
                  </a:tcPr>
                </a:tc>
                <a:tc>
                  <a:txBody>
                    <a:bodyPr/>
                    <a:lstStyle/>
                    <a:p>
                      <a:pPr marL="2540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3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969696"/>
                          </a:solidFill>
                          <a:effectLst/>
                          <a:latin typeface="Vista Sans OT Reg" pitchFamily="-65" charset="0"/>
                          <a:ea typeface="Vista Sans OT Reg" pitchFamily="-65" charset="0"/>
                          <a:cs typeface="Vista Sans OT Reg" pitchFamily="-65" charset="0"/>
                          <a:sym typeface="Vista Sans OT Reg" pitchFamily="-65" charset="0"/>
                        </a:rPr>
                        <a:t>Putting it All Together</a:t>
                      </a:r>
                    </a:p>
                  </a:txBody>
                  <a:tcPr marL="63500" marR="63500" marT="63500" marB="63500" anchor="ctr" horzOverflow="overflow">
                    <a:lnL cap="flat">
                      <a:noFill/>
                    </a:lnL>
                    <a:lnR cap="flat">
                      <a:noFill/>
                    </a:lnR>
                    <a:lnT w="50800" cap="flat" cmpd="sng" algn="ctr">
                      <a:solidFill>
                        <a:srgbClr val="4159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0" cap="flat" cmpd="sng" algn="ctr">
                      <a:solidFill>
                        <a:srgbClr val="4159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EE9"/>
                    </a:solidFill>
                  </a:tcPr>
                </a:tc>
              </a:tr>
            </a:tbl>
          </a:graphicData>
        </a:graphic>
      </p:graphicFrame>
      <p:sp>
        <p:nvSpPr>
          <p:cNvPr id="9255" name="Rectangle 39"/>
          <p:cNvSpPr>
            <a:spLocks noGrp="1" noChangeArrowheads="1"/>
          </p:cNvSpPr>
          <p:nvPr>
            <p:ph type="title"/>
          </p:nvPr>
        </p:nvSpPr>
        <p:spPr>
          <a:xfrm>
            <a:off x="787400" y="647704"/>
            <a:ext cx="11417300" cy="660401"/>
          </a:xfrm>
          <a:ln/>
        </p:spPr>
        <p:txBody>
          <a:bodyPr lIns="0" tIns="0" rIns="0" bIns="0" anchor="t"/>
          <a:lstStyle/>
          <a:p>
            <a:r>
              <a:rPr lang="en-US" dirty="0"/>
              <a:t>Agenda</a:t>
            </a:r>
          </a:p>
        </p:txBody>
      </p:sp>
    </p:spTree>
    <p:extLst>
      <p:ext uri="{BB962C8B-B14F-4D97-AF65-F5344CB8AC3E}">
        <p14:creationId xmlns:p14="http://schemas.microsoft.com/office/powerpoint/2010/main" val="1947455533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7400" y="482600"/>
            <a:ext cx="11811000" cy="762000"/>
          </a:xfrm>
        </p:spPr>
        <p:txBody>
          <a:bodyPr/>
          <a:lstStyle/>
          <a:p>
            <a:r>
              <a:rPr lang="en-US" dirty="0" smtClean="0"/>
              <a:t>Single Server Performance Analysis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863600" y="1640563"/>
            <a:ext cx="10439400" cy="58621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sz="3200" dirty="0" smtClean="0">
                <a:solidFill>
                  <a:schemeClr val="tx1">
                    <a:lumMod val="85000"/>
                  </a:schemeClr>
                </a:solidFill>
              </a:rPr>
              <a:t>Goal: Understand Resource Usage</a:t>
            </a:r>
          </a:p>
          <a:p>
            <a:pPr marL="285750" indent="-285750">
              <a:buFont typeface="Arial"/>
              <a:buChar char="•"/>
            </a:pPr>
            <a:r>
              <a:rPr lang="en-US" sz="3200" dirty="0" smtClean="0">
                <a:solidFill>
                  <a:schemeClr val="tx1">
                    <a:lumMod val="85000"/>
                  </a:schemeClr>
                </a:solidFill>
              </a:rPr>
              <a:t>Can be done in two ways:</a:t>
            </a:r>
          </a:p>
          <a:p>
            <a:pPr marL="742791" lvl="1" indent="-285750">
              <a:buFont typeface="Arial"/>
              <a:buChar char="•"/>
            </a:pPr>
            <a:r>
              <a:rPr lang="en-US" sz="3200" dirty="0" smtClean="0">
                <a:solidFill>
                  <a:schemeClr val="tx1">
                    <a:lumMod val="85000"/>
                  </a:schemeClr>
                </a:solidFill>
              </a:rPr>
              <a:t>Run many performance tests with different workloads</a:t>
            </a:r>
          </a:p>
          <a:p>
            <a:pPr marL="742791" lvl="1" indent="-285750">
              <a:buFont typeface="Arial"/>
              <a:buChar char="•"/>
            </a:pPr>
            <a:r>
              <a:rPr lang="en-US" sz="3200" dirty="0" smtClean="0">
                <a:solidFill>
                  <a:schemeClr val="tx1">
                    <a:lumMod val="85000"/>
                  </a:schemeClr>
                </a:solidFill>
              </a:rPr>
              <a:t>Observe/measure live systems under different load conditions</a:t>
            </a:r>
          </a:p>
          <a:p>
            <a:pPr marL="285750" indent="-285750">
              <a:buFont typeface="Arial"/>
              <a:buChar char="•"/>
            </a:pPr>
            <a:r>
              <a:rPr lang="en-US" sz="3200" dirty="0" smtClean="0">
                <a:solidFill>
                  <a:schemeClr val="tx1">
                    <a:lumMod val="85000"/>
                  </a:schemeClr>
                </a:solidFill>
              </a:rPr>
              <a:t>Analyze/graph data and create system performance graphs</a:t>
            </a:r>
          </a:p>
          <a:p>
            <a:pPr marL="285750" indent="-285750">
              <a:buFont typeface="Arial"/>
              <a:buChar char="•"/>
            </a:pPr>
            <a:r>
              <a:rPr lang="en-US" sz="3200" dirty="0" smtClean="0">
                <a:solidFill>
                  <a:schemeClr val="tx1">
                    <a:lumMod val="85000"/>
                  </a:schemeClr>
                </a:solidFill>
              </a:rPr>
              <a:t>References:</a:t>
            </a:r>
          </a:p>
          <a:p>
            <a:pPr marL="742791" lvl="1" indent="-285750">
              <a:buFont typeface="Arial"/>
              <a:buChar char="•"/>
            </a:pPr>
            <a:r>
              <a:rPr lang="en-US" sz="3200" dirty="0" smtClean="0">
                <a:solidFill>
                  <a:schemeClr val="tx1">
                    <a:lumMod val="85000"/>
                  </a:schemeClr>
                </a:solidFill>
              </a:rPr>
              <a:t>Philip </a:t>
            </a:r>
            <a:r>
              <a:rPr lang="en-US" sz="3200" dirty="0" err="1" smtClean="0">
                <a:solidFill>
                  <a:schemeClr val="tx1">
                    <a:lumMod val="85000"/>
                  </a:schemeClr>
                </a:solidFill>
              </a:rPr>
              <a:t>Ezolt</a:t>
            </a:r>
            <a:r>
              <a:rPr lang="en-US" sz="3200" dirty="0" smtClean="0">
                <a:solidFill>
                  <a:schemeClr val="tx1">
                    <a:lumMod val="85000"/>
                  </a:schemeClr>
                </a:solidFill>
              </a:rPr>
              <a:t> “Optimizing Linux Performance”</a:t>
            </a:r>
          </a:p>
          <a:p>
            <a:pPr marL="742791" lvl="1" indent="-285750">
              <a:buFont typeface="Arial"/>
              <a:buChar char="•"/>
            </a:pPr>
            <a:r>
              <a:rPr lang="en-US" sz="3200" dirty="0" smtClean="0">
                <a:solidFill>
                  <a:schemeClr val="tx1">
                    <a:lumMod val="85000"/>
                  </a:schemeClr>
                </a:solidFill>
              </a:rPr>
              <a:t>Sandra Johnson et al. “Performance Tuning for Linux Servers”</a:t>
            </a:r>
          </a:p>
          <a:p>
            <a:pPr lvl="1"/>
            <a:endParaRPr lang="en-US" sz="3200" dirty="0" smtClean="0">
              <a:solidFill>
                <a:schemeClr val="tx1">
                  <a:lumMod val="8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7998662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7400" y="482600"/>
            <a:ext cx="11811000" cy="762000"/>
          </a:xfrm>
        </p:spPr>
        <p:txBody>
          <a:bodyPr/>
          <a:lstStyle/>
          <a:p>
            <a:r>
              <a:rPr lang="en-US" dirty="0" smtClean="0"/>
              <a:t>Cont.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939800" y="1640563"/>
            <a:ext cx="10439400" cy="49757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chemeClr val="tx1">
                    <a:lumMod val="85000"/>
                  </a:schemeClr>
                </a:solidFill>
              </a:rPr>
              <a:t>Understand system resource usage:</a:t>
            </a:r>
          </a:p>
          <a:p>
            <a:pPr marL="914241" lvl="1" indent="-457200">
              <a:buFont typeface="Arial"/>
              <a:buChar char="•"/>
            </a:pPr>
            <a:r>
              <a:rPr lang="en-US" sz="3200" dirty="0" smtClean="0">
                <a:solidFill>
                  <a:schemeClr val="tx1">
                    <a:lumMod val="85000"/>
                  </a:schemeClr>
                </a:solidFill>
              </a:rPr>
              <a:t>Memory (</a:t>
            </a:r>
            <a:r>
              <a:rPr lang="en-US" sz="3200" dirty="0" err="1" smtClean="0">
                <a:solidFill>
                  <a:schemeClr val="tx1">
                    <a:lumMod val="85000"/>
                  </a:schemeClr>
                </a:solidFill>
              </a:rPr>
              <a:t>vmstat</a:t>
            </a:r>
            <a:r>
              <a:rPr lang="en-US" sz="3200" dirty="0" smtClean="0">
                <a:solidFill>
                  <a:schemeClr val="tx1">
                    <a:lumMod val="85000"/>
                  </a:schemeClr>
                </a:solidFill>
              </a:rPr>
              <a:t>, top, /</a:t>
            </a:r>
            <a:r>
              <a:rPr lang="en-US" sz="3200" dirty="0" err="1" smtClean="0">
                <a:solidFill>
                  <a:schemeClr val="tx1">
                    <a:lumMod val="85000"/>
                  </a:schemeClr>
                </a:solidFill>
              </a:rPr>
              <a:t>proc</a:t>
            </a:r>
            <a:r>
              <a:rPr lang="en-US" sz="3200" dirty="0" smtClean="0">
                <a:solidFill>
                  <a:schemeClr val="tx1">
                    <a:lumMod val="85000"/>
                  </a:schemeClr>
                </a:solidFill>
              </a:rPr>
              <a:t>/</a:t>
            </a:r>
            <a:r>
              <a:rPr lang="en-US" sz="3200" dirty="0" err="1" smtClean="0">
                <a:solidFill>
                  <a:schemeClr val="tx1">
                    <a:lumMod val="85000"/>
                  </a:schemeClr>
                </a:solidFill>
              </a:rPr>
              <a:t>meminfo</a:t>
            </a:r>
            <a:r>
              <a:rPr lang="en-US" sz="3200" dirty="0" smtClean="0">
                <a:solidFill>
                  <a:schemeClr val="tx1">
                    <a:lumMod val="85000"/>
                  </a:schemeClr>
                </a:solidFill>
              </a:rPr>
              <a:t>)</a:t>
            </a:r>
          </a:p>
          <a:p>
            <a:pPr marL="914241" lvl="1" indent="-457200">
              <a:buFont typeface="Arial"/>
              <a:buChar char="•"/>
            </a:pPr>
            <a:r>
              <a:rPr lang="en-US" sz="3200" dirty="0" smtClean="0">
                <a:solidFill>
                  <a:schemeClr val="tx1">
                    <a:lumMod val="85000"/>
                  </a:schemeClr>
                </a:solidFill>
              </a:rPr>
              <a:t>CPU (</a:t>
            </a:r>
            <a:r>
              <a:rPr lang="en-US" sz="3200" dirty="0" err="1" smtClean="0">
                <a:solidFill>
                  <a:schemeClr val="tx1">
                    <a:lumMod val="85000"/>
                  </a:schemeClr>
                </a:solidFill>
              </a:rPr>
              <a:t>vmstat</a:t>
            </a:r>
            <a:r>
              <a:rPr lang="en-US" sz="3200" dirty="0" smtClean="0">
                <a:solidFill>
                  <a:schemeClr val="tx1">
                    <a:lumMod val="85000"/>
                  </a:schemeClr>
                </a:solidFill>
              </a:rPr>
              <a:t>, top, </a:t>
            </a:r>
            <a:r>
              <a:rPr lang="en-US" sz="3200" dirty="0" err="1" smtClean="0">
                <a:solidFill>
                  <a:schemeClr val="tx1">
                    <a:lumMod val="85000"/>
                  </a:schemeClr>
                </a:solidFill>
              </a:rPr>
              <a:t>procinfo</a:t>
            </a:r>
            <a:r>
              <a:rPr lang="en-US" sz="3200" dirty="0" smtClean="0">
                <a:solidFill>
                  <a:schemeClr val="tx1">
                    <a:lumMod val="85000"/>
                  </a:schemeClr>
                </a:solidFill>
              </a:rPr>
              <a:t>, </a:t>
            </a:r>
            <a:r>
              <a:rPr lang="en-US" sz="3200" dirty="0" err="1" smtClean="0">
                <a:solidFill>
                  <a:schemeClr val="tx1">
                    <a:lumMod val="85000"/>
                  </a:schemeClr>
                </a:solidFill>
              </a:rPr>
              <a:t>mpstat</a:t>
            </a:r>
            <a:r>
              <a:rPr lang="en-US" sz="3200" dirty="0" smtClean="0">
                <a:solidFill>
                  <a:schemeClr val="tx1">
                    <a:lumMod val="85000"/>
                  </a:schemeClr>
                </a:solidFill>
              </a:rPr>
              <a:t>, </a:t>
            </a:r>
            <a:r>
              <a:rPr lang="en-US" sz="3200" dirty="0" err="1" smtClean="0">
                <a:solidFill>
                  <a:schemeClr val="tx1">
                    <a:lumMod val="85000"/>
                  </a:schemeClr>
                </a:solidFill>
              </a:rPr>
              <a:t>sar</a:t>
            </a:r>
            <a:r>
              <a:rPr lang="en-US" sz="3200" dirty="0" smtClean="0">
                <a:solidFill>
                  <a:schemeClr val="tx1">
                    <a:lumMod val="85000"/>
                  </a:schemeClr>
                </a:solidFill>
              </a:rPr>
              <a:t>)</a:t>
            </a:r>
          </a:p>
          <a:p>
            <a:pPr marL="914241" lvl="1" indent="-457200">
              <a:buFont typeface="Arial"/>
              <a:buChar char="•"/>
            </a:pPr>
            <a:r>
              <a:rPr lang="en-US" sz="3200" dirty="0" smtClean="0">
                <a:solidFill>
                  <a:schemeClr val="tx1">
                    <a:lumMod val="85000"/>
                  </a:schemeClr>
                </a:solidFill>
              </a:rPr>
              <a:t>Disk I/O (</a:t>
            </a:r>
            <a:r>
              <a:rPr lang="en-US" sz="3200" dirty="0" err="1" smtClean="0">
                <a:solidFill>
                  <a:schemeClr val="tx1">
                    <a:lumMod val="85000"/>
                  </a:schemeClr>
                </a:solidFill>
              </a:rPr>
              <a:t>vmstat</a:t>
            </a:r>
            <a:r>
              <a:rPr lang="en-US" sz="3200" dirty="0" smtClean="0">
                <a:solidFill>
                  <a:schemeClr val="tx1">
                    <a:lumMod val="85000"/>
                  </a:schemeClr>
                </a:solidFill>
              </a:rPr>
              <a:t>, </a:t>
            </a:r>
            <a:r>
              <a:rPr lang="en-US" sz="3200" dirty="0" err="1" smtClean="0">
                <a:solidFill>
                  <a:schemeClr val="tx1">
                    <a:lumMod val="85000"/>
                  </a:schemeClr>
                </a:solidFill>
              </a:rPr>
              <a:t>iostat</a:t>
            </a:r>
            <a:r>
              <a:rPr lang="en-US" sz="3200" dirty="0" smtClean="0">
                <a:solidFill>
                  <a:schemeClr val="tx1">
                    <a:lumMod val="85000"/>
                  </a:schemeClr>
                </a:solidFill>
              </a:rPr>
              <a:t>, </a:t>
            </a:r>
            <a:r>
              <a:rPr lang="en-US" sz="3200" dirty="0" err="1" smtClean="0">
                <a:solidFill>
                  <a:schemeClr val="tx1">
                    <a:lumMod val="85000"/>
                  </a:schemeClr>
                </a:solidFill>
              </a:rPr>
              <a:t>sar</a:t>
            </a:r>
            <a:r>
              <a:rPr lang="en-US" sz="3200" dirty="0" smtClean="0">
                <a:solidFill>
                  <a:schemeClr val="tx1">
                    <a:lumMod val="85000"/>
                  </a:schemeClr>
                </a:solidFill>
              </a:rPr>
              <a:t>)</a:t>
            </a:r>
          </a:p>
          <a:p>
            <a:pPr marL="914241" lvl="1" indent="-457200">
              <a:buFont typeface="Arial"/>
              <a:buChar char="•"/>
            </a:pPr>
            <a:r>
              <a:rPr lang="en-US" sz="3200" dirty="0" smtClean="0">
                <a:solidFill>
                  <a:schemeClr val="tx1">
                    <a:lumMod val="85000"/>
                  </a:schemeClr>
                </a:solidFill>
              </a:rPr>
              <a:t>Network (</a:t>
            </a:r>
            <a:r>
              <a:rPr lang="en-US" sz="3200" dirty="0" err="1" smtClean="0">
                <a:solidFill>
                  <a:schemeClr val="tx1">
                    <a:lumMod val="85000"/>
                  </a:schemeClr>
                </a:solidFill>
              </a:rPr>
              <a:t>ip</a:t>
            </a:r>
            <a:r>
              <a:rPr lang="en-US" sz="3200" dirty="0" smtClean="0">
                <a:solidFill>
                  <a:schemeClr val="tx1">
                    <a:lumMod val="85000"/>
                  </a:schemeClr>
                </a:solidFill>
              </a:rPr>
              <a:t>, </a:t>
            </a:r>
            <a:r>
              <a:rPr lang="en-US" sz="3200" dirty="0" err="1" smtClean="0">
                <a:solidFill>
                  <a:schemeClr val="tx1">
                    <a:lumMod val="85000"/>
                  </a:schemeClr>
                </a:solidFill>
              </a:rPr>
              <a:t>sar</a:t>
            </a:r>
            <a:r>
              <a:rPr lang="en-US" sz="3200" dirty="0" smtClean="0">
                <a:solidFill>
                  <a:schemeClr val="tx1">
                    <a:lumMod val="85000"/>
                  </a:schemeClr>
                </a:solidFill>
              </a:rPr>
              <a:t>, </a:t>
            </a:r>
            <a:r>
              <a:rPr lang="en-US" sz="3200" dirty="0" err="1" smtClean="0">
                <a:solidFill>
                  <a:schemeClr val="tx1">
                    <a:lumMod val="85000"/>
                  </a:schemeClr>
                </a:solidFill>
              </a:rPr>
              <a:t>iptraf</a:t>
            </a:r>
            <a:r>
              <a:rPr lang="en-US" sz="3200" dirty="0" smtClean="0">
                <a:solidFill>
                  <a:schemeClr val="tx1">
                    <a:lumMod val="85000"/>
                  </a:schemeClr>
                </a:solidFill>
              </a:rPr>
              <a:t>, </a:t>
            </a:r>
            <a:r>
              <a:rPr lang="en-US" sz="3200" dirty="0" err="1" smtClean="0">
                <a:solidFill>
                  <a:schemeClr val="tx1">
                    <a:lumMod val="85000"/>
                  </a:schemeClr>
                </a:solidFill>
              </a:rPr>
              <a:t>netstat</a:t>
            </a:r>
            <a:r>
              <a:rPr lang="en-US" sz="3200" dirty="0" smtClean="0">
                <a:solidFill>
                  <a:schemeClr val="tx1">
                    <a:lumMod val="85000"/>
                  </a:schemeClr>
                </a:solidFill>
              </a:rPr>
              <a:t>)</a:t>
            </a:r>
          </a:p>
          <a:p>
            <a:pPr marL="914241" lvl="1" indent="-457200">
              <a:buFont typeface="Arial"/>
              <a:buChar char="•"/>
            </a:pPr>
            <a:endParaRPr lang="en-US" sz="3200" dirty="0">
              <a:solidFill>
                <a:schemeClr val="tx1">
                  <a:lumMod val="85000"/>
                </a:schemeClr>
              </a:solidFill>
            </a:endParaRPr>
          </a:p>
          <a:p>
            <a:r>
              <a:rPr lang="en-US" sz="3200" dirty="0" smtClean="0">
                <a:solidFill>
                  <a:schemeClr val="tx1">
                    <a:lumMod val="85000"/>
                  </a:schemeClr>
                </a:solidFill>
              </a:rPr>
              <a:t>Understand per process resource usage:</a:t>
            </a:r>
          </a:p>
          <a:p>
            <a:pPr marL="914241" lvl="1" indent="-457200">
              <a:buFont typeface="Arial"/>
              <a:buChar char="•"/>
            </a:pPr>
            <a:r>
              <a:rPr lang="en-US" sz="3200" dirty="0" smtClean="0">
                <a:solidFill>
                  <a:schemeClr val="tx1">
                    <a:lumMod val="85000"/>
                  </a:schemeClr>
                </a:solidFill>
              </a:rPr>
              <a:t>Memory (</a:t>
            </a:r>
            <a:r>
              <a:rPr lang="en-US" sz="3200" dirty="0" err="1" smtClean="0">
                <a:solidFill>
                  <a:schemeClr val="tx1">
                    <a:lumMod val="85000"/>
                  </a:schemeClr>
                </a:solidFill>
              </a:rPr>
              <a:t>ps</a:t>
            </a:r>
            <a:r>
              <a:rPr lang="en-US" sz="3200" dirty="0" smtClean="0">
                <a:solidFill>
                  <a:schemeClr val="tx1">
                    <a:lumMod val="85000"/>
                  </a:schemeClr>
                </a:solidFill>
              </a:rPr>
              <a:t>, /</a:t>
            </a:r>
            <a:r>
              <a:rPr lang="en-US" sz="3200" dirty="0" err="1" smtClean="0">
                <a:solidFill>
                  <a:schemeClr val="tx1">
                    <a:lumMod val="85000"/>
                  </a:schemeClr>
                </a:solidFill>
              </a:rPr>
              <a:t>proc</a:t>
            </a:r>
            <a:r>
              <a:rPr lang="en-US" sz="3200" dirty="0" smtClean="0">
                <a:solidFill>
                  <a:schemeClr val="tx1">
                    <a:lumMod val="85000"/>
                  </a:schemeClr>
                </a:solidFill>
              </a:rPr>
              <a:t>/&lt;</a:t>
            </a:r>
            <a:r>
              <a:rPr lang="en-US" sz="3200" dirty="0" err="1" smtClean="0">
                <a:solidFill>
                  <a:schemeClr val="tx1">
                    <a:lumMod val="85000"/>
                  </a:schemeClr>
                </a:solidFill>
              </a:rPr>
              <a:t>pid</a:t>
            </a:r>
            <a:r>
              <a:rPr lang="en-US" sz="3200" dirty="0" smtClean="0">
                <a:solidFill>
                  <a:schemeClr val="tx1">
                    <a:lumMod val="85000"/>
                  </a:schemeClr>
                </a:solidFill>
              </a:rPr>
              <a:t>&gt;)</a:t>
            </a:r>
          </a:p>
          <a:p>
            <a:pPr marL="914241" lvl="1" indent="-457200">
              <a:buFont typeface="Arial"/>
              <a:buChar char="•"/>
            </a:pPr>
            <a:r>
              <a:rPr lang="en-US" sz="3200" dirty="0" smtClean="0">
                <a:solidFill>
                  <a:schemeClr val="tx1">
                    <a:lumMod val="85000"/>
                  </a:schemeClr>
                </a:solidFill>
              </a:rPr>
              <a:t>CPU (</a:t>
            </a:r>
            <a:r>
              <a:rPr lang="en-US" sz="3200" dirty="0" err="1" smtClean="0">
                <a:solidFill>
                  <a:schemeClr val="tx1">
                    <a:lumMod val="85000"/>
                  </a:schemeClr>
                </a:solidFill>
              </a:rPr>
              <a:t>ps</a:t>
            </a:r>
            <a:r>
              <a:rPr lang="en-US" sz="3200" dirty="0" smtClean="0">
                <a:solidFill>
                  <a:schemeClr val="tx1">
                    <a:lumMod val="85000"/>
                  </a:schemeClr>
                </a:solidFill>
              </a:rPr>
              <a:t>, </a:t>
            </a:r>
            <a:r>
              <a:rPr lang="en-US" sz="3200" dirty="0" err="1" smtClean="0">
                <a:solidFill>
                  <a:schemeClr val="tx1">
                    <a:lumMod val="85000"/>
                  </a:schemeClr>
                </a:solidFill>
              </a:rPr>
              <a:t>strace</a:t>
            </a:r>
            <a:r>
              <a:rPr lang="en-US" sz="3200" dirty="0" smtClean="0">
                <a:solidFill>
                  <a:schemeClr val="tx1">
                    <a:lumMod val="85000"/>
                  </a:schemeClr>
                </a:solidFill>
              </a:rPr>
              <a:t>)</a:t>
            </a:r>
          </a:p>
          <a:p>
            <a:pPr marL="914241" lvl="1" indent="-457200">
              <a:buFont typeface="Arial"/>
              <a:buChar char="•"/>
            </a:pPr>
            <a:endParaRPr lang="en-US" sz="3200" dirty="0">
              <a:solidFill>
                <a:schemeClr val="tx1">
                  <a:lumMod val="85000"/>
                </a:schemeClr>
              </a:solidFill>
            </a:endParaRPr>
          </a:p>
          <a:p>
            <a:r>
              <a:rPr lang="en-US" sz="3200" dirty="0" smtClean="0">
                <a:solidFill>
                  <a:schemeClr val="tx1">
                    <a:lumMod val="85000"/>
                  </a:schemeClr>
                </a:solidFill>
              </a:rPr>
              <a:t>Similar utilities exist on other operating systems.</a:t>
            </a:r>
          </a:p>
        </p:txBody>
      </p:sp>
    </p:spTree>
    <p:extLst>
      <p:ext uri="{BB962C8B-B14F-4D97-AF65-F5344CB8AC3E}">
        <p14:creationId xmlns:p14="http://schemas.microsoft.com/office/powerpoint/2010/main" val="3004830622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7400" y="482600"/>
            <a:ext cx="11811000" cy="762000"/>
          </a:xfrm>
        </p:spPr>
        <p:txBody>
          <a:bodyPr/>
          <a:lstStyle/>
          <a:p>
            <a:r>
              <a:rPr lang="en-US" dirty="0" smtClean="0"/>
              <a:t>Single Server Performance Graphs</a:t>
            </a:r>
            <a:endParaRPr lang="en-US" dirty="0"/>
          </a:p>
        </p:txBody>
      </p:sp>
      <p:graphicFrame>
        <p:nvGraphicFramePr>
          <p:cNvPr id="6" name="Chart 5" title="System Performance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40532403"/>
              </p:ext>
            </p:extLst>
          </p:nvPr>
        </p:nvGraphicFramePr>
        <p:xfrm>
          <a:off x="330200" y="1778000"/>
          <a:ext cx="5702300" cy="4648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7" name="Chart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20919178"/>
              </p:ext>
            </p:extLst>
          </p:nvPr>
        </p:nvGraphicFramePr>
        <p:xfrm>
          <a:off x="6959600" y="1778000"/>
          <a:ext cx="5613400" cy="4673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070009436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217" name="Group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64000924"/>
              </p:ext>
            </p:extLst>
          </p:nvPr>
        </p:nvGraphicFramePr>
        <p:xfrm>
          <a:off x="482600" y="1778000"/>
          <a:ext cx="12115800" cy="5061157"/>
        </p:xfrm>
        <a:graphic>
          <a:graphicData uri="http://schemas.openxmlformats.org/drawingml/2006/table">
            <a:tbl>
              <a:tblPr/>
              <a:tblGrid>
                <a:gridCol w="1159520"/>
                <a:gridCol w="10956280"/>
              </a:tblGrid>
              <a:tr h="843967">
                <a:tc>
                  <a:txBody>
                    <a:bodyPr/>
                    <a:lstStyle/>
                    <a:p>
                      <a:pPr marL="2540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15995"/>
                          </a:solidFill>
                          <a:effectLst/>
                          <a:latin typeface="Vista Sans OT Bold" pitchFamily="-65" charset="0"/>
                          <a:ea typeface="Vista Sans OT Bold" pitchFamily="-65" charset="0"/>
                          <a:cs typeface="Vista Sans OT Bold" pitchFamily="-65" charset="0"/>
                          <a:sym typeface="Vista Sans OT Bold" pitchFamily="-65" charset="0"/>
                        </a:rPr>
                        <a:t>1</a:t>
                      </a:r>
                      <a:endParaRPr kumimoji="0" lang="en-US" sz="4900" b="0" i="0" u="none" strike="noStrike" cap="none" normalizeH="0" baseline="0" dirty="0">
                        <a:ln>
                          <a:noFill/>
                        </a:ln>
                        <a:solidFill>
                          <a:srgbClr val="415995"/>
                        </a:solidFill>
                        <a:effectLst/>
                        <a:latin typeface="Vista Sans OT Bold" pitchFamily="-65" charset="0"/>
                        <a:ea typeface="Vista Sans OT Bold" pitchFamily="-65" charset="0"/>
                        <a:cs typeface="Vista Sans OT Bold" pitchFamily="-65" charset="0"/>
                        <a:sym typeface="Vista Sans OT Bold" pitchFamily="-65" charset="0"/>
                      </a:endParaRPr>
                    </a:p>
                  </a:txBody>
                  <a:tcPr marL="63500" marR="63500" marT="63500" marB="63500" anchor="ctr" horzOverflow="overflow">
                    <a:lnL cap="flat">
                      <a:noFill/>
                    </a:lnL>
                    <a:lnR cap="flat">
                      <a:noFill/>
                    </a:lnR>
                    <a:lnT w="50800" cap="flat" cmpd="sng" algn="ctr">
                      <a:solidFill>
                        <a:srgbClr val="4159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0" cap="flat" cmpd="sng" algn="ctr">
                      <a:solidFill>
                        <a:srgbClr val="4159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EE9"/>
                    </a:solidFill>
                  </a:tcPr>
                </a:tc>
                <a:tc>
                  <a:txBody>
                    <a:bodyPr/>
                    <a:lstStyle/>
                    <a:p>
                      <a:pPr marL="2540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3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3"/>
                          </a:solidFill>
                          <a:effectLst/>
                          <a:latin typeface="Vista Sans OT Reg" pitchFamily="-65" charset="0"/>
                          <a:ea typeface="Vista Sans OT Reg" pitchFamily="-65" charset="0"/>
                          <a:cs typeface="Vista Sans OT Reg" pitchFamily="-65" charset="0"/>
                          <a:sym typeface="Vista Sans OT Reg" pitchFamily="-65" charset="0"/>
                        </a:rPr>
                        <a:t>Introduction</a:t>
                      </a:r>
                    </a:p>
                  </a:txBody>
                  <a:tcPr marL="63500" marR="63500" marT="63500" marB="63500" anchor="ctr" horzOverflow="overflow">
                    <a:lnL cap="flat">
                      <a:noFill/>
                    </a:lnL>
                    <a:lnR cap="flat">
                      <a:noFill/>
                    </a:lnR>
                    <a:lnT w="50800" cap="flat" cmpd="sng" algn="ctr">
                      <a:solidFill>
                        <a:srgbClr val="4159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0" cap="flat" cmpd="sng" algn="ctr">
                      <a:solidFill>
                        <a:srgbClr val="4159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EE9"/>
                    </a:solidFill>
                  </a:tcPr>
                </a:tc>
              </a:tr>
              <a:tr h="1036320">
                <a:tc>
                  <a:txBody>
                    <a:bodyPr/>
                    <a:lstStyle/>
                    <a:p>
                      <a:pPr marL="2540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15995"/>
                          </a:solidFill>
                          <a:effectLst/>
                          <a:latin typeface="Vista Sans OT Bold" pitchFamily="-65" charset="0"/>
                          <a:ea typeface="Vista Sans OT Bold" pitchFamily="-65" charset="0"/>
                          <a:cs typeface="Vista Sans OT Bold" pitchFamily="-65" charset="0"/>
                          <a:sym typeface="Vista Sans OT Bold" pitchFamily="-65" charset="0"/>
                        </a:rPr>
                        <a:t>2</a:t>
                      </a:r>
                      <a:endParaRPr kumimoji="0" lang="en-US" sz="4900" b="0" i="0" u="none" strike="noStrike" cap="none" normalizeH="0" baseline="0" dirty="0">
                        <a:ln>
                          <a:noFill/>
                        </a:ln>
                        <a:solidFill>
                          <a:srgbClr val="415995"/>
                        </a:solidFill>
                        <a:effectLst/>
                        <a:latin typeface="Vista Sans OT Bold" pitchFamily="-65" charset="0"/>
                        <a:ea typeface="Vista Sans OT Bold" pitchFamily="-65" charset="0"/>
                        <a:cs typeface="Vista Sans OT Bold" pitchFamily="-65" charset="0"/>
                        <a:sym typeface="Vista Sans OT Bold" pitchFamily="-65" charset="0"/>
                      </a:endParaRPr>
                    </a:p>
                  </a:txBody>
                  <a:tcPr marL="63500" marR="63500" marT="63500" marB="63500" anchor="ctr" horzOverflow="overflow">
                    <a:lnL cap="flat">
                      <a:noFill/>
                    </a:lnL>
                    <a:lnR cap="flat">
                      <a:noFill/>
                    </a:lnR>
                    <a:lnT w="50800" cap="flat" cmpd="sng" algn="ctr">
                      <a:solidFill>
                        <a:srgbClr val="4159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0" cap="flat" cmpd="sng" algn="ctr">
                      <a:solidFill>
                        <a:srgbClr val="4159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EE9"/>
                    </a:solidFill>
                  </a:tcPr>
                </a:tc>
                <a:tc>
                  <a:txBody>
                    <a:bodyPr/>
                    <a:lstStyle/>
                    <a:p>
                      <a:pPr marL="2540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35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969696"/>
                          </a:solidFill>
                          <a:effectLst/>
                          <a:latin typeface="Vista Sans OT Reg" pitchFamily="-65" charset="0"/>
                          <a:ea typeface="Vista Sans OT Reg" pitchFamily="-65" charset="0"/>
                          <a:cs typeface="Vista Sans OT Reg" pitchFamily="-65" charset="0"/>
                          <a:sym typeface="Vista Sans OT Reg" pitchFamily="-65" charset="0"/>
                        </a:rPr>
                        <a:t>Single Server Performance Analysis</a:t>
                      </a:r>
                      <a:endParaRPr kumimoji="0" lang="en-US" sz="35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969696"/>
                        </a:solidFill>
                        <a:effectLst/>
                        <a:latin typeface="Vista Sans OT Reg" pitchFamily="-65" charset="0"/>
                        <a:ea typeface="Vista Sans OT Reg" pitchFamily="-65" charset="0"/>
                        <a:cs typeface="Vista Sans OT Reg" pitchFamily="-65" charset="0"/>
                        <a:sym typeface="Vista Sans OT Reg" pitchFamily="-65" charset="0"/>
                      </a:endParaRPr>
                    </a:p>
                  </a:txBody>
                  <a:tcPr marL="63500" marR="63500" marT="63500" marB="63500" anchor="ctr" horzOverflow="overflow">
                    <a:lnL cap="flat">
                      <a:noFill/>
                    </a:lnL>
                    <a:lnR cap="flat">
                      <a:noFill/>
                    </a:lnR>
                    <a:lnT w="50800" cap="flat" cmpd="sng" algn="ctr">
                      <a:solidFill>
                        <a:srgbClr val="4159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0" cap="flat" cmpd="sng" algn="ctr">
                      <a:solidFill>
                        <a:srgbClr val="4159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EE9"/>
                    </a:solidFill>
                  </a:tcPr>
                </a:tc>
              </a:tr>
              <a:tr h="1050359">
                <a:tc>
                  <a:txBody>
                    <a:bodyPr/>
                    <a:lstStyle/>
                    <a:p>
                      <a:pPr marL="2540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15995"/>
                          </a:solidFill>
                          <a:effectLst/>
                          <a:latin typeface="Vista Sans OT Bold" pitchFamily="-65" charset="0"/>
                          <a:ea typeface="Vista Sans OT Bold" pitchFamily="-65" charset="0"/>
                          <a:cs typeface="Vista Sans OT Bold" pitchFamily="-65" charset="0"/>
                          <a:sym typeface="Vista Sans OT Bold" pitchFamily="-65" charset="0"/>
                        </a:rPr>
                        <a:t>3</a:t>
                      </a:r>
                      <a:endParaRPr kumimoji="0" lang="en-US" sz="4900" b="0" i="0" u="none" strike="noStrike" cap="none" normalizeH="0" baseline="0" dirty="0">
                        <a:ln>
                          <a:noFill/>
                        </a:ln>
                        <a:solidFill>
                          <a:srgbClr val="415995"/>
                        </a:solidFill>
                        <a:effectLst/>
                        <a:latin typeface="Vista Sans OT Bold" pitchFamily="-65" charset="0"/>
                        <a:ea typeface="Vista Sans OT Bold" pitchFamily="-65" charset="0"/>
                        <a:cs typeface="Vista Sans OT Bold" pitchFamily="-65" charset="0"/>
                        <a:sym typeface="Vista Sans OT Bold" pitchFamily="-65" charset="0"/>
                      </a:endParaRPr>
                    </a:p>
                  </a:txBody>
                  <a:tcPr marL="63500" marR="63500" marT="63500" marB="63500" anchor="ctr" horzOverflow="overflow">
                    <a:lnL cap="flat">
                      <a:noFill/>
                    </a:lnL>
                    <a:lnR cap="flat">
                      <a:noFill/>
                    </a:lnR>
                    <a:lnT w="50800" cap="flat" cmpd="sng" algn="ctr">
                      <a:solidFill>
                        <a:srgbClr val="4159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0" cap="flat" cmpd="sng" algn="ctr">
                      <a:solidFill>
                        <a:srgbClr val="4159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EE9"/>
                    </a:solidFill>
                  </a:tcPr>
                </a:tc>
                <a:tc>
                  <a:txBody>
                    <a:bodyPr/>
                    <a:lstStyle/>
                    <a:p>
                      <a:pPr marL="2540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35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ista Sans OT Reg" pitchFamily="-65" charset="0"/>
                          <a:ea typeface="Vista Sans OT Reg" pitchFamily="-65" charset="0"/>
                          <a:cs typeface="Vista Sans OT Reg" pitchFamily="-65" charset="0"/>
                          <a:sym typeface="Vista Sans OT Reg" pitchFamily="-65" charset="0"/>
                        </a:rPr>
                        <a:t>Product Performance Analysis</a:t>
                      </a:r>
                    </a:p>
                  </a:txBody>
                  <a:tcPr marL="63500" marR="63500" marT="63500" marB="63500" anchor="ctr" horzOverflow="overflow">
                    <a:lnL cap="flat">
                      <a:noFill/>
                    </a:lnL>
                    <a:lnR cap="flat">
                      <a:noFill/>
                    </a:lnR>
                    <a:lnT w="50800" cap="flat" cmpd="sng" algn="ctr">
                      <a:solidFill>
                        <a:srgbClr val="4159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0" cap="flat" cmpd="sng" algn="ctr">
                      <a:solidFill>
                        <a:srgbClr val="4159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EE9"/>
                    </a:solidFill>
                  </a:tcPr>
                </a:tc>
              </a:tr>
              <a:tr h="1050359">
                <a:tc>
                  <a:txBody>
                    <a:bodyPr/>
                    <a:lstStyle/>
                    <a:p>
                      <a:pPr marL="2540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15995"/>
                          </a:solidFill>
                          <a:effectLst/>
                          <a:latin typeface="Vista Sans OT Bold" pitchFamily="-65" charset="0"/>
                          <a:ea typeface="Vista Sans OT Bold" pitchFamily="-65" charset="0"/>
                          <a:cs typeface="Vista Sans OT Bold" pitchFamily="-65" charset="0"/>
                          <a:sym typeface="Vista Sans OT Bold" pitchFamily="-65" charset="0"/>
                        </a:rPr>
                        <a:t>4</a:t>
                      </a:r>
                    </a:p>
                  </a:txBody>
                  <a:tcPr marL="63500" marR="63500" marT="63500" marB="63500" anchor="ctr" horzOverflow="overflow">
                    <a:lnL cap="flat">
                      <a:noFill/>
                    </a:lnL>
                    <a:lnR cap="flat">
                      <a:noFill/>
                    </a:lnR>
                    <a:lnT w="50800" cap="flat" cmpd="sng" algn="ctr">
                      <a:solidFill>
                        <a:srgbClr val="4159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0" cap="flat" cmpd="sng" algn="ctr">
                      <a:solidFill>
                        <a:srgbClr val="4159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EE9"/>
                    </a:solidFill>
                  </a:tcPr>
                </a:tc>
                <a:tc>
                  <a:txBody>
                    <a:bodyPr/>
                    <a:lstStyle/>
                    <a:p>
                      <a:pPr marL="2540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3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969696"/>
                          </a:solidFill>
                          <a:effectLst/>
                          <a:latin typeface="Vista Sans OT Reg" pitchFamily="-65" charset="0"/>
                          <a:ea typeface="Vista Sans OT Reg" pitchFamily="-65" charset="0"/>
                          <a:cs typeface="Vista Sans OT Reg" pitchFamily="-65" charset="0"/>
                          <a:sym typeface="Vista Sans OT Reg" pitchFamily="-65" charset="0"/>
                        </a:rPr>
                        <a:t>Capacity Planning</a:t>
                      </a:r>
                    </a:p>
                  </a:txBody>
                  <a:tcPr marL="63500" marR="63500" marT="63500" marB="63500" anchor="ctr" horzOverflow="overflow">
                    <a:lnL cap="flat">
                      <a:noFill/>
                    </a:lnL>
                    <a:lnR cap="flat">
                      <a:noFill/>
                    </a:lnR>
                    <a:lnT w="50800" cap="flat" cmpd="sng" algn="ctr">
                      <a:solidFill>
                        <a:srgbClr val="4159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0" cap="flat" cmpd="sng" algn="ctr">
                      <a:solidFill>
                        <a:srgbClr val="4159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EE9"/>
                    </a:solidFill>
                  </a:tcPr>
                </a:tc>
              </a:tr>
              <a:tr h="1050359">
                <a:tc>
                  <a:txBody>
                    <a:bodyPr/>
                    <a:lstStyle/>
                    <a:p>
                      <a:pPr marL="2540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15995"/>
                          </a:solidFill>
                          <a:effectLst/>
                          <a:latin typeface="Vista Sans OT Bold" pitchFamily="-65" charset="0"/>
                          <a:ea typeface="Vista Sans OT Bold" pitchFamily="-65" charset="0"/>
                          <a:cs typeface="Vista Sans OT Bold" pitchFamily="-65" charset="0"/>
                          <a:sym typeface="Vista Sans OT Bold" pitchFamily="-65" charset="0"/>
                        </a:rPr>
                        <a:t>5</a:t>
                      </a:r>
                    </a:p>
                  </a:txBody>
                  <a:tcPr marL="63500" marR="63500" marT="63500" marB="63500" anchor="ctr" horzOverflow="overflow">
                    <a:lnL cap="flat">
                      <a:noFill/>
                    </a:lnL>
                    <a:lnR cap="flat">
                      <a:noFill/>
                    </a:lnR>
                    <a:lnT w="50800" cap="flat" cmpd="sng" algn="ctr">
                      <a:solidFill>
                        <a:srgbClr val="4159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0" cap="flat" cmpd="sng" algn="ctr">
                      <a:solidFill>
                        <a:srgbClr val="4159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EE9"/>
                    </a:solidFill>
                  </a:tcPr>
                </a:tc>
                <a:tc>
                  <a:txBody>
                    <a:bodyPr/>
                    <a:lstStyle/>
                    <a:p>
                      <a:pPr marL="2540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3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969696"/>
                          </a:solidFill>
                          <a:effectLst/>
                          <a:latin typeface="Vista Sans OT Reg" pitchFamily="-65" charset="0"/>
                          <a:ea typeface="Vista Sans OT Reg" pitchFamily="-65" charset="0"/>
                          <a:cs typeface="Vista Sans OT Reg" pitchFamily="-65" charset="0"/>
                          <a:sym typeface="Vista Sans OT Reg" pitchFamily="-65" charset="0"/>
                        </a:rPr>
                        <a:t>Putting it All Together</a:t>
                      </a:r>
                    </a:p>
                  </a:txBody>
                  <a:tcPr marL="63500" marR="63500" marT="63500" marB="63500" anchor="ctr" horzOverflow="overflow">
                    <a:lnL cap="flat">
                      <a:noFill/>
                    </a:lnL>
                    <a:lnR cap="flat">
                      <a:noFill/>
                    </a:lnR>
                    <a:lnT w="50800" cap="flat" cmpd="sng" algn="ctr">
                      <a:solidFill>
                        <a:srgbClr val="4159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0" cap="flat" cmpd="sng" algn="ctr">
                      <a:solidFill>
                        <a:srgbClr val="4159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EE9"/>
                    </a:solidFill>
                  </a:tcPr>
                </a:tc>
              </a:tr>
            </a:tbl>
          </a:graphicData>
        </a:graphic>
      </p:graphicFrame>
      <p:sp>
        <p:nvSpPr>
          <p:cNvPr id="9255" name="Rectangle 39"/>
          <p:cNvSpPr>
            <a:spLocks noGrp="1" noChangeArrowheads="1"/>
          </p:cNvSpPr>
          <p:nvPr>
            <p:ph type="title"/>
          </p:nvPr>
        </p:nvSpPr>
        <p:spPr>
          <a:xfrm>
            <a:off x="787400" y="647704"/>
            <a:ext cx="11417300" cy="660401"/>
          </a:xfrm>
          <a:ln/>
        </p:spPr>
        <p:txBody>
          <a:bodyPr lIns="0" tIns="0" rIns="0" bIns="0" anchor="t"/>
          <a:lstStyle/>
          <a:p>
            <a:r>
              <a:rPr lang="en-US" dirty="0"/>
              <a:t>Agenda</a:t>
            </a:r>
          </a:p>
        </p:txBody>
      </p:sp>
    </p:spTree>
    <p:extLst>
      <p:ext uri="{BB962C8B-B14F-4D97-AF65-F5344CB8AC3E}">
        <p14:creationId xmlns:p14="http://schemas.microsoft.com/office/powerpoint/2010/main" val="1947455533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itle">
  <a:themeElements>
    <a:clrScheme name="">
      <a:dk1>
        <a:srgbClr val="808080"/>
      </a:dk1>
      <a:lt1>
        <a:srgbClr val="FFFFFF"/>
      </a:lt1>
      <a:dk2>
        <a:srgbClr val="000000"/>
      </a:dk2>
      <a:lt2>
        <a:srgbClr val="000000"/>
      </a:lt2>
      <a:accent1>
        <a:srgbClr val="F0C423"/>
      </a:accent1>
      <a:accent2>
        <a:srgbClr val="333399"/>
      </a:accent2>
      <a:accent3>
        <a:srgbClr val="AAAAAA"/>
      </a:accent3>
      <a:accent4>
        <a:srgbClr val="DADADA"/>
      </a:accent4>
      <a:accent5>
        <a:srgbClr val="F6DEAC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">
      <a:majorFont>
        <a:latin typeface="Vista Sans OT Medium"/>
        <a:ea typeface="ヒラギノ角ゴ ProN W6"/>
        <a:cs typeface="ヒラギノ角ゴ ProN W6"/>
      </a:majorFont>
      <a:minorFont>
        <a:latin typeface="Vista Sans OT Reg"/>
        <a:ea typeface="ヒラギノ角ゴ ProN W3"/>
        <a:cs typeface="ヒラギノ角ゴ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0C423"/>
        </a:solidFill>
        <a:ln w="25400" cap="flat" cmpd="sng" algn="ctr">
          <a:noFill/>
          <a:prstDash val="solid"/>
          <a:round/>
          <a:headEnd type="arrow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9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Vista Sans OT Reg" pitchFamily="-65" charset="0"/>
            <a:ea typeface="ヒラギノ角ゴ ProN W3" pitchFamily="-65" charset="-128"/>
            <a:cs typeface="ヒラギノ角ゴ ProN W3" pitchFamily="-65" charset="-128"/>
            <a:sym typeface="Vista Sans OT Reg" pitchFamily="-65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0C423"/>
        </a:solidFill>
        <a:ln w="25400" cap="flat" cmpd="sng" algn="ctr">
          <a:noFill/>
          <a:prstDash val="solid"/>
          <a:round/>
          <a:headEnd type="arrow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9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Vista Sans OT Reg" pitchFamily="-65" charset="0"/>
            <a:ea typeface="ヒラギノ角ゴ ProN W3" pitchFamily="-65" charset="-128"/>
            <a:cs typeface="ヒラギノ角ゴ ProN W3" pitchFamily="-65" charset="-128"/>
            <a:sym typeface="Vista Sans OT Reg" pitchFamily="-65" charset="0"/>
          </a:defRPr>
        </a:defPPr>
      </a:lstStyle>
    </a:lnDef>
  </a:objectDefaults>
  <a:extraClrSchemeLst>
    <a:extraClrScheme>
      <a:clrScheme name="Titl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Seque Blue">
  <a:themeElements>
    <a:clrScheme name="">
      <a:dk1>
        <a:srgbClr val="000000"/>
      </a:dk1>
      <a:lt1>
        <a:srgbClr val="FFFFFF"/>
      </a:lt1>
      <a:dk2>
        <a:srgbClr val="000000"/>
      </a:dk2>
      <a:lt2>
        <a:srgbClr val="000000"/>
      </a:lt2>
      <a:accent1>
        <a:srgbClr val="F0C423"/>
      </a:accent1>
      <a:accent2>
        <a:srgbClr val="333399"/>
      </a:accent2>
      <a:accent3>
        <a:srgbClr val="AAAAAA"/>
      </a:accent3>
      <a:accent4>
        <a:srgbClr val="DADADA"/>
      </a:accent4>
      <a:accent5>
        <a:srgbClr val="F6DEAC"/>
      </a:accent5>
      <a:accent6>
        <a:srgbClr val="2D2D8A"/>
      </a:accent6>
      <a:hlink>
        <a:srgbClr val="009999"/>
      </a:hlink>
      <a:folHlink>
        <a:srgbClr val="99CC00"/>
      </a:folHlink>
    </a:clrScheme>
    <a:fontScheme name="Seque Blue">
      <a:majorFont>
        <a:latin typeface="Vista Sans OT Medium"/>
        <a:ea typeface="ヒラギノ角ゴ ProN W6"/>
        <a:cs typeface="ヒラギノ角ゴ ProN W6"/>
      </a:majorFont>
      <a:minorFont>
        <a:latin typeface="Helvetica"/>
        <a:ea typeface="ヒラギノ角ゴ ProN W3"/>
        <a:cs typeface="ヒラギノ角ゴ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0C423"/>
        </a:solidFill>
        <a:ln w="25400" cap="flat" cmpd="sng" algn="ctr">
          <a:noFill/>
          <a:prstDash val="solid"/>
          <a:round/>
          <a:headEnd type="arrow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9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Vista Sans OT Reg" pitchFamily="-65" charset="0"/>
            <a:ea typeface="ヒラギノ角ゴ ProN W3" pitchFamily="-65" charset="-128"/>
            <a:cs typeface="ヒラギノ角ゴ ProN W3" pitchFamily="-65" charset="-128"/>
            <a:sym typeface="Vista Sans OT Reg" pitchFamily="-65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0C423"/>
        </a:solidFill>
        <a:ln w="25400" cap="flat" cmpd="sng" algn="ctr">
          <a:noFill/>
          <a:prstDash val="solid"/>
          <a:round/>
          <a:headEnd type="arrow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9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Vista Sans OT Reg" pitchFamily="-65" charset="0"/>
            <a:ea typeface="ヒラギノ角ゴ ProN W3" pitchFamily="-65" charset="-128"/>
            <a:cs typeface="ヒラギノ角ゴ ProN W3" pitchFamily="-65" charset="-128"/>
            <a:sym typeface="Vista Sans OT Reg" pitchFamily="-65" charset="0"/>
          </a:defRPr>
        </a:defPPr>
      </a:lstStyle>
    </a:lnDef>
  </a:objectDefaults>
  <a:extraClrSchemeLst>
    <a:extraClrScheme>
      <a:clrScheme name="Seque Blu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24572</TotalTime>
  <Pages>0</Pages>
  <Words>935</Words>
  <Characters>0</Characters>
  <Application>Microsoft Macintosh PowerPoint</Application>
  <PresentationFormat>Custom</PresentationFormat>
  <Lines>0</Lines>
  <Paragraphs>182</Paragraphs>
  <Slides>20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20</vt:i4>
      </vt:variant>
    </vt:vector>
  </HeadingPairs>
  <TitlesOfParts>
    <vt:vector size="30" baseType="lpstr">
      <vt:lpstr>Arial</vt:lpstr>
      <vt:lpstr>Calibri</vt:lpstr>
      <vt:lpstr>Helvetica</vt:lpstr>
      <vt:lpstr>Vista Sans OT Bold</vt:lpstr>
      <vt:lpstr>Vista Sans OT Medium</vt:lpstr>
      <vt:lpstr>Vista Sans OT Reg</vt:lpstr>
      <vt:lpstr>ヒラギノ角ゴ ProN W3</vt:lpstr>
      <vt:lpstr>ヒラギノ角ゴ ProN W6</vt:lpstr>
      <vt:lpstr>Title</vt:lpstr>
      <vt:lpstr>Seque Blue</vt:lpstr>
      <vt:lpstr> Performance Analysis and Capacity Estimation in the Cloud  </vt:lpstr>
      <vt:lpstr>Agenda</vt:lpstr>
      <vt:lpstr>Introduction</vt:lpstr>
      <vt:lpstr>Introduction, cont.</vt:lpstr>
      <vt:lpstr>Agenda</vt:lpstr>
      <vt:lpstr>Single Server Performance Analysis</vt:lpstr>
      <vt:lpstr>Cont.</vt:lpstr>
      <vt:lpstr>Single Server Performance Graphs</vt:lpstr>
      <vt:lpstr>Agenda</vt:lpstr>
      <vt:lpstr>Product Performance Analysis</vt:lpstr>
      <vt:lpstr>Product Performance Analysis</vt:lpstr>
      <vt:lpstr>Agenda</vt:lpstr>
      <vt:lpstr>Capacity Planning</vt:lpstr>
      <vt:lpstr>Capacity Planning, cont.</vt:lpstr>
      <vt:lpstr>Capacity Planning, cont.</vt:lpstr>
      <vt:lpstr>Agenda</vt:lpstr>
      <vt:lpstr>Putting it all together</vt:lpstr>
      <vt:lpstr>Putting it all together, cont.</vt:lpstr>
      <vt:lpstr>Putting it all together, cont.</vt:lpstr>
      <vt:lpstr>Final Thoughts</vt:lpstr>
    </vt:vector>
  </TitlesOfParts>
  <Company>Facebook Inc.</Company>
  <LinksUpToDate>false</LinksUpToDate>
  <SharedDoc>false</SharedDoc>
  <HyperlinksChanged>false</HyperlinksChanged>
  <AppVersion>15.0030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ituse</dc:creator>
  <cp:lastModifiedBy>Goranka Bjedov</cp:lastModifiedBy>
  <cp:revision>822</cp:revision>
  <cp:lastPrinted>2011-05-12T13:53:28Z</cp:lastPrinted>
  <dcterms:created xsi:type="dcterms:W3CDTF">2010-07-15T13:15:14Z</dcterms:created>
  <dcterms:modified xsi:type="dcterms:W3CDTF">2017-02-18T01:20:58Z</dcterms:modified>
</cp:coreProperties>
</file>